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9"/>
  </p:notesMasterIdLst>
  <p:sldIdLst>
    <p:sldId id="256" r:id="rId2"/>
    <p:sldId id="257" r:id="rId3"/>
    <p:sldId id="277" r:id="rId4"/>
    <p:sldId id="271" r:id="rId5"/>
    <p:sldId id="266" r:id="rId6"/>
    <p:sldId id="259" r:id="rId7"/>
    <p:sldId id="276" r:id="rId8"/>
    <p:sldId id="260" r:id="rId9"/>
    <p:sldId id="268" r:id="rId10"/>
    <p:sldId id="261" r:id="rId11"/>
    <p:sldId id="278" r:id="rId12"/>
    <p:sldId id="262" r:id="rId13"/>
    <p:sldId id="269" r:id="rId14"/>
    <p:sldId id="263" r:id="rId15"/>
    <p:sldId id="264" r:id="rId16"/>
    <p:sldId id="265" r:id="rId17"/>
    <p:sldId id="267" r:id="rId18"/>
  </p:sldIdLst>
  <p:sldSz cx="12192000" cy="6858000"/>
  <p:notesSz cx="6797675" cy="9926638"/>
  <p:embeddedFontLst>
    <p:embeddedFont>
      <p:font typeface="Adler" panose="020B0604020202020204" charset="0"/>
      <p:regular r:id="rId20"/>
    </p:embeddedFont>
    <p:embeddedFont>
      <p:font typeface="Amatic SC" panose="00000500000000000000" pitchFamily="2" charset="-79"/>
      <p:regular r:id="rId21"/>
      <p:bold r:id="rId22"/>
    </p:embeddedFon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FFF"/>
    <a:srgbClr val="CC0000"/>
    <a:srgbClr val="CCFFFF"/>
    <a:srgbClr val="FFCCFF"/>
    <a:srgbClr val="CC66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EC9890-217F-4485-A448-66DF2D2839F3}" v="383" dt="2021-08-20T16:41:01.770"/>
    <p1510:client id="{B55C464F-0D90-4B3C-ABC5-C86981370B5E}" v="251" dt="2021-08-19T20:45:45.3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55" autoAdjust="0"/>
    <p:restoredTop sz="93792" autoAdjust="0"/>
  </p:normalViewPr>
  <p:slideViewPr>
    <p:cSldViewPr snapToGrid="0">
      <p:cViewPr>
        <p:scale>
          <a:sx n="60" d="100"/>
          <a:sy n="60" d="100"/>
        </p:scale>
        <p:origin x="1168" y="172"/>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Uzzell" userId="1945e98d7157208b" providerId="LiveId" clId="{B3EC9890-217F-4485-A448-66DF2D2839F3}"/>
    <pc:docChg chg="undo redo custSel addSld delSld modSld sldOrd">
      <pc:chgData name="Katie Uzzell" userId="1945e98d7157208b" providerId="LiveId" clId="{B3EC9890-217F-4485-A448-66DF2D2839F3}" dt="2021-08-20T16:41:36.466" v="13705" actId="20577"/>
      <pc:docMkLst>
        <pc:docMk/>
      </pc:docMkLst>
      <pc:sldChg chg="modSp mod">
        <pc:chgData name="Katie Uzzell" userId="1945e98d7157208b" providerId="LiveId" clId="{B3EC9890-217F-4485-A448-66DF2D2839F3}" dt="2021-08-20T12:23:06.514" v="6799" actId="20577"/>
        <pc:sldMkLst>
          <pc:docMk/>
          <pc:sldMk cId="3793943773" sldId="257"/>
        </pc:sldMkLst>
        <pc:graphicFrameChg chg="mod modGraphic">
          <ac:chgData name="Katie Uzzell" userId="1945e98d7157208b" providerId="LiveId" clId="{B3EC9890-217F-4485-A448-66DF2D2839F3}" dt="2021-08-20T12:23:06.514" v="6799" actId="20577"/>
          <ac:graphicFrameMkLst>
            <pc:docMk/>
            <pc:sldMk cId="3793943773" sldId="257"/>
            <ac:graphicFrameMk id="3" creationId="{C309D6EC-D8CA-42E0-9877-E82797564D7C}"/>
          </ac:graphicFrameMkLst>
        </pc:graphicFrameChg>
      </pc:sldChg>
      <pc:sldChg chg="addSp delSp modSp mod">
        <pc:chgData name="Katie Uzzell" userId="1945e98d7157208b" providerId="LiveId" clId="{B3EC9890-217F-4485-A448-66DF2D2839F3}" dt="2021-08-20T08:44:56.478" v="1392" actId="20577"/>
        <pc:sldMkLst>
          <pc:docMk/>
          <pc:sldMk cId="447986735" sldId="259"/>
        </pc:sldMkLst>
        <pc:graphicFrameChg chg="mod modGraphic">
          <ac:chgData name="Katie Uzzell" userId="1945e98d7157208b" providerId="LiveId" clId="{B3EC9890-217F-4485-A448-66DF2D2839F3}" dt="2021-08-20T08:44:56.478" v="1392" actId="20577"/>
          <ac:graphicFrameMkLst>
            <pc:docMk/>
            <pc:sldMk cId="447986735" sldId="259"/>
            <ac:graphicFrameMk id="3" creationId="{C309D6EC-D8CA-42E0-9877-E82797564D7C}"/>
          </ac:graphicFrameMkLst>
        </pc:graphicFrameChg>
        <pc:picChg chg="del">
          <ac:chgData name="Katie Uzzell" userId="1945e98d7157208b" providerId="LiveId" clId="{B3EC9890-217F-4485-A448-66DF2D2839F3}" dt="2021-08-20T08:35:28.999" v="1053" actId="478"/>
          <ac:picMkLst>
            <pc:docMk/>
            <pc:sldMk cId="447986735" sldId="259"/>
            <ac:picMk id="2" creationId="{00000000-0000-0000-0000-000000000000}"/>
          </ac:picMkLst>
        </pc:picChg>
        <pc:picChg chg="add mod">
          <ac:chgData name="Katie Uzzell" userId="1945e98d7157208b" providerId="LiveId" clId="{B3EC9890-217F-4485-A448-66DF2D2839F3}" dt="2021-08-20T08:35:44.351" v="1056" actId="1076"/>
          <ac:picMkLst>
            <pc:docMk/>
            <pc:sldMk cId="447986735" sldId="259"/>
            <ac:picMk id="5" creationId="{EF34C1E1-6C48-4EB8-B7F7-7550D9B955FB}"/>
          </ac:picMkLst>
        </pc:picChg>
      </pc:sldChg>
      <pc:sldChg chg="addSp delSp modSp mod">
        <pc:chgData name="Katie Uzzell" userId="1945e98d7157208b" providerId="LiveId" clId="{B3EC9890-217F-4485-A448-66DF2D2839F3}" dt="2021-08-20T11:04:59.194" v="3736" actId="14734"/>
        <pc:sldMkLst>
          <pc:docMk/>
          <pc:sldMk cId="4193036855" sldId="260"/>
        </pc:sldMkLst>
        <pc:graphicFrameChg chg="mod modGraphic">
          <ac:chgData name="Katie Uzzell" userId="1945e98d7157208b" providerId="LiveId" clId="{B3EC9890-217F-4485-A448-66DF2D2839F3}" dt="2021-08-20T11:04:59.194" v="3736" actId="14734"/>
          <ac:graphicFrameMkLst>
            <pc:docMk/>
            <pc:sldMk cId="4193036855" sldId="260"/>
            <ac:graphicFrameMk id="3" creationId="{C309D6EC-D8CA-42E0-9877-E82797564D7C}"/>
          </ac:graphicFrameMkLst>
        </pc:graphicFrameChg>
        <pc:picChg chg="del">
          <ac:chgData name="Katie Uzzell" userId="1945e98d7157208b" providerId="LiveId" clId="{B3EC9890-217F-4485-A448-66DF2D2839F3}" dt="2021-08-20T08:49:13.515" v="1397" actId="478"/>
          <ac:picMkLst>
            <pc:docMk/>
            <pc:sldMk cId="4193036855" sldId="260"/>
            <ac:picMk id="2" creationId="{00000000-0000-0000-0000-000000000000}"/>
          </ac:picMkLst>
        </pc:picChg>
        <pc:picChg chg="add mod">
          <ac:chgData name="Katie Uzzell" userId="1945e98d7157208b" providerId="LiveId" clId="{B3EC9890-217F-4485-A448-66DF2D2839F3}" dt="2021-08-20T10:55:50.814" v="3512" actId="14100"/>
          <ac:picMkLst>
            <pc:docMk/>
            <pc:sldMk cId="4193036855" sldId="260"/>
            <ac:picMk id="6" creationId="{A098E92F-40FA-47D5-B479-F157FE21ACFF}"/>
          </ac:picMkLst>
        </pc:picChg>
      </pc:sldChg>
      <pc:sldChg chg="addSp delSp modSp mod">
        <pc:chgData name="Katie Uzzell" userId="1945e98d7157208b" providerId="LiveId" clId="{B3EC9890-217F-4485-A448-66DF2D2839F3}" dt="2021-08-20T13:23:39.768" v="8163" actId="33524"/>
        <pc:sldMkLst>
          <pc:docMk/>
          <pc:sldMk cId="540966190" sldId="261"/>
        </pc:sldMkLst>
        <pc:graphicFrameChg chg="mod modGraphic">
          <ac:chgData name="Katie Uzzell" userId="1945e98d7157208b" providerId="LiveId" clId="{B3EC9890-217F-4485-A448-66DF2D2839F3}" dt="2021-08-20T13:23:39.768" v="8163" actId="33524"/>
          <ac:graphicFrameMkLst>
            <pc:docMk/>
            <pc:sldMk cId="540966190" sldId="261"/>
            <ac:graphicFrameMk id="3" creationId="{C309D6EC-D8CA-42E0-9877-E82797564D7C}"/>
          </ac:graphicFrameMkLst>
        </pc:graphicFrameChg>
        <pc:picChg chg="del">
          <ac:chgData name="Katie Uzzell" userId="1945e98d7157208b" providerId="LiveId" clId="{B3EC9890-217F-4485-A448-66DF2D2839F3}" dt="2021-08-20T08:52:27.532" v="1431" actId="478"/>
          <ac:picMkLst>
            <pc:docMk/>
            <pc:sldMk cId="540966190" sldId="261"/>
            <ac:picMk id="2" creationId="{00000000-0000-0000-0000-000000000000}"/>
          </ac:picMkLst>
        </pc:picChg>
        <pc:picChg chg="add mod">
          <ac:chgData name="Katie Uzzell" userId="1945e98d7157208b" providerId="LiveId" clId="{B3EC9890-217F-4485-A448-66DF2D2839F3}" dt="2021-08-20T12:34:58.444" v="7111" actId="14100"/>
          <ac:picMkLst>
            <pc:docMk/>
            <pc:sldMk cId="540966190" sldId="261"/>
            <ac:picMk id="6" creationId="{1FDA4A16-5166-4014-ABE8-69FFAAC28D18}"/>
          </ac:picMkLst>
        </pc:picChg>
      </pc:sldChg>
      <pc:sldChg chg="addSp delSp modSp mod">
        <pc:chgData name="Katie Uzzell" userId="1945e98d7157208b" providerId="LiveId" clId="{B3EC9890-217F-4485-A448-66DF2D2839F3}" dt="2021-08-20T14:58:04.755" v="10026" actId="14100"/>
        <pc:sldMkLst>
          <pc:docMk/>
          <pc:sldMk cId="4137687644" sldId="262"/>
        </pc:sldMkLst>
        <pc:spChg chg="add del mod">
          <ac:chgData name="Katie Uzzell" userId="1945e98d7157208b" providerId="LiveId" clId="{B3EC9890-217F-4485-A448-66DF2D2839F3}" dt="2021-08-20T14:00:56.418" v="9071" actId="478"/>
          <ac:spMkLst>
            <pc:docMk/>
            <pc:sldMk cId="4137687644" sldId="262"/>
            <ac:spMk id="7" creationId="{196BD8D6-A988-4D8A-B19A-54E52A2B9FA3}"/>
          </ac:spMkLst>
        </pc:spChg>
        <pc:graphicFrameChg chg="add del mod">
          <ac:chgData name="Katie Uzzell" userId="1945e98d7157208b" providerId="LiveId" clId="{B3EC9890-217F-4485-A448-66DF2D2839F3}" dt="2021-08-20T14:31:37.121" v="9512" actId="478"/>
          <ac:graphicFrameMkLst>
            <pc:docMk/>
            <pc:sldMk cId="4137687644" sldId="262"/>
            <ac:graphicFrameMk id="2" creationId="{2AEBEE6B-2D0B-4909-B1C9-17B8D400761F}"/>
          </ac:graphicFrameMkLst>
        </pc:graphicFrameChg>
        <pc:graphicFrameChg chg="mod modGraphic">
          <ac:chgData name="Katie Uzzell" userId="1945e98d7157208b" providerId="LiveId" clId="{B3EC9890-217F-4485-A448-66DF2D2839F3}" dt="2021-08-20T14:58:04.755" v="10026" actId="14100"/>
          <ac:graphicFrameMkLst>
            <pc:docMk/>
            <pc:sldMk cId="4137687644" sldId="262"/>
            <ac:graphicFrameMk id="3" creationId="{C309D6EC-D8CA-42E0-9877-E82797564D7C}"/>
          </ac:graphicFrameMkLst>
        </pc:graphicFrameChg>
        <pc:graphicFrameChg chg="add del mod modGraphic">
          <ac:chgData name="Katie Uzzell" userId="1945e98d7157208b" providerId="LiveId" clId="{B3EC9890-217F-4485-A448-66DF2D2839F3}" dt="2021-08-20T14:31:39.816" v="9513" actId="478"/>
          <ac:graphicFrameMkLst>
            <pc:docMk/>
            <pc:sldMk cId="4137687644" sldId="262"/>
            <ac:graphicFrameMk id="5" creationId="{7E3A69AC-8F1C-4D6D-A5C5-C0DA33FDF4C0}"/>
          </ac:graphicFrameMkLst>
        </pc:graphicFrameChg>
        <pc:graphicFrameChg chg="add del mod modGraphic">
          <ac:chgData name="Katie Uzzell" userId="1945e98d7157208b" providerId="LiveId" clId="{B3EC9890-217F-4485-A448-66DF2D2839F3}" dt="2021-08-20T14:31:45.064" v="9515" actId="478"/>
          <ac:graphicFrameMkLst>
            <pc:docMk/>
            <pc:sldMk cId="4137687644" sldId="262"/>
            <ac:graphicFrameMk id="10" creationId="{6AA712F8-B106-4DDB-8451-11EECC758ABD}"/>
          </ac:graphicFrameMkLst>
        </pc:graphicFrameChg>
        <pc:graphicFrameChg chg="add del mod modGraphic">
          <ac:chgData name="Katie Uzzell" userId="1945e98d7157208b" providerId="LiveId" clId="{B3EC9890-217F-4485-A448-66DF2D2839F3}" dt="2021-08-20T14:31:42.050" v="9514" actId="478"/>
          <ac:graphicFrameMkLst>
            <pc:docMk/>
            <pc:sldMk cId="4137687644" sldId="262"/>
            <ac:graphicFrameMk id="11" creationId="{968706C2-00E1-4797-B28F-49C769CB4663}"/>
          </ac:graphicFrameMkLst>
        </pc:graphicFrameChg>
        <pc:picChg chg="add mod">
          <ac:chgData name="Katie Uzzell" userId="1945e98d7157208b" providerId="LiveId" clId="{B3EC9890-217F-4485-A448-66DF2D2839F3}" dt="2021-08-20T13:25:26.396" v="8181" actId="1076"/>
          <ac:picMkLst>
            <pc:docMk/>
            <pc:sldMk cId="4137687644" sldId="262"/>
            <ac:picMk id="6" creationId="{69B593B0-9B76-4372-9C2B-20BB483FB4DE}"/>
          </ac:picMkLst>
        </pc:picChg>
        <pc:picChg chg="del">
          <ac:chgData name="Katie Uzzell" userId="1945e98d7157208b" providerId="LiveId" clId="{B3EC9890-217F-4485-A448-66DF2D2839F3}" dt="2021-08-20T08:57:40.978" v="1438" actId="478"/>
          <ac:picMkLst>
            <pc:docMk/>
            <pc:sldMk cId="4137687644" sldId="262"/>
            <ac:picMk id="9" creationId="{00000000-0000-0000-0000-000000000000}"/>
          </ac:picMkLst>
        </pc:picChg>
      </pc:sldChg>
      <pc:sldChg chg="addSp delSp modSp mod">
        <pc:chgData name="Katie Uzzell" userId="1945e98d7157208b" providerId="LiveId" clId="{B3EC9890-217F-4485-A448-66DF2D2839F3}" dt="2021-08-20T15:22:51.278" v="11167" actId="255"/>
        <pc:sldMkLst>
          <pc:docMk/>
          <pc:sldMk cId="3500215024" sldId="263"/>
        </pc:sldMkLst>
        <pc:graphicFrameChg chg="mod modGraphic">
          <ac:chgData name="Katie Uzzell" userId="1945e98d7157208b" providerId="LiveId" clId="{B3EC9890-217F-4485-A448-66DF2D2839F3}" dt="2021-08-20T15:22:51.278" v="11167" actId="255"/>
          <ac:graphicFrameMkLst>
            <pc:docMk/>
            <pc:sldMk cId="3500215024" sldId="263"/>
            <ac:graphicFrameMk id="3" creationId="{C309D6EC-D8CA-42E0-9877-E82797564D7C}"/>
          </ac:graphicFrameMkLst>
        </pc:graphicFrameChg>
        <pc:picChg chg="add mod">
          <ac:chgData name="Katie Uzzell" userId="1945e98d7157208b" providerId="LiveId" clId="{B3EC9890-217F-4485-A448-66DF2D2839F3}" dt="2021-08-20T15:17:01.973" v="11049" actId="1076"/>
          <ac:picMkLst>
            <pc:docMk/>
            <pc:sldMk cId="3500215024" sldId="263"/>
            <ac:picMk id="6" creationId="{CE313CF0-93C8-4AEC-AEF0-1660EA014741}"/>
          </ac:picMkLst>
        </pc:picChg>
        <pc:picChg chg="del">
          <ac:chgData name="Katie Uzzell" userId="1945e98d7157208b" providerId="LiveId" clId="{B3EC9890-217F-4485-A448-66DF2D2839F3}" dt="2021-08-20T08:58:09.835" v="1444" actId="478"/>
          <ac:picMkLst>
            <pc:docMk/>
            <pc:sldMk cId="3500215024" sldId="263"/>
            <ac:picMk id="9" creationId="{00000000-0000-0000-0000-000000000000}"/>
          </ac:picMkLst>
        </pc:picChg>
      </pc:sldChg>
      <pc:sldChg chg="addSp delSp modSp mod">
        <pc:chgData name="Katie Uzzell" userId="1945e98d7157208b" providerId="LiveId" clId="{B3EC9890-217F-4485-A448-66DF2D2839F3}" dt="2021-08-20T16:24:24.409" v="13130" actId="14100"/>
        <pc:sldMkLst>
          <pc:docMk/>
          <pc:sldMk cId="2315999893" sldId="264"/>
        </pc:sldMkLst>
        <pc:graphicFrameChg chg="mod modGraphic">
          <ac:chgData name="Katie Uzzell" userId="1945e98d7157208b" providerId="LiveId" clId="{B3EC9890-217F-4485-A448-66DF2D2839F3}" dt="2021-08-20T16:24:24.409" v="13130" actId="14100"/>
          <ac:graphicFrameMkLst>
            <pc:docMk/>
            <pc:sldMk cId="2315999893" sldId="264"/>
            <ac:graphicFrameMk id="3" creationId="{C309D6EC-D8CA-42E0-9877-E82797564D7C}"/>
          </ac:graphicFrameMkLst>
        </pc:graphicFrameChg>
        <pc:picChg chg="del">
          <ac:chgData name="Katie Uzzell" userId="1945e98d7157208b" providerId="LiveId" clId="{B3EC9890-217F-4485-A448-66DF2D2839F3}" dt="2021-08-20T08:58:39.577" v="1451" actId="478"/>
          <ac:picMkLst>
            <pc:docMk/>
            <pc:sldMk cId="2315999893" sldId="264"/>
            <ac:picMk id="2" creationId="{00000000-0000-0000-0000-000000000000}"/>
          </ac:picMkLst>
        </pc:picChg>
        <pc:picChg chg="add mod">
          <ac:chgData name="Katie Uzzell" userId="1945e98d7157208b" providerId="LiveId" clId="{B3EC9890-217F-4485-A448-66DF2D2839F3}" dt="2021-08-20T09:25:39.129" v="1831"/>
          <ac:picMkLst>
            <pc:docMk/>
            <pc:sldMk cId="2315999893" sldId="264"/>
            <ac:picMk id="6" creationId="{251498FC-9204-4E1E-829B-F7E33776AA5F}"/>
          </ac:picMkLst>
        </pc:picChg>
      </pc:sldChg>
      <pc:sldChg chg="addSp delSp modSp mod">
        <pc:chgData name="Katie Uzzell" userId="1945e98d7157208b" providerId="LiveId" clId="{B3EC9890-217F-4485-A448-66DF2D2839F3}" dt="2021-08-20T16:41:36.466" v="13705" actId="20577"/>
        <pc:sldMkLst>
          <pc:docMk/>
          <pc:sldMk cId="1583067573" sldId="265"/>
        </pc:sldMkLst>
        <pc:graphicFrameChg chg="mod modGraphic">
          <ac:chgData name="Katie Uzzell" userId="1945e98d7157208b" providerId="LiveId" clId="{B3EC9890-217F-4485-A448-66DF2D2839F3}" dt="2021-08-20T16:41:36.466" v="13705" actId="20577"/>
          <ac:graphicFrameMkLst>
            <pc:docMk/>
            <pc:sldMk cId="1583067573" sldId="265"/>
            <ac:graphicFrameMk id="3" creationId="{C309D6EC-D8CA-42E0-9877-E82797564D7C}"/>
          </ac:graphicFrameMkLst>
        </pc:graphicFrameChg>
        <pc:picChg chg="mod">
          <ac:chgData name="Katie Uzzell" userId="1945e98d7157208b" providerId="LiveId" clId="{B3EC9890-217F-4485-A448-66DF2D2839F3}" dt="2021-08-20T16:25:08.555" v="13137" actId="1076"/>
          <ac:picMkLst>
            <pc:docMk/>
            <pc:sldMk cId="1583067573" sldId="265"/>
            <ac:picMk id="5" creationId="{3F4432A0-F523-4F37-9145-061956227A8B}"/>
          </ac:picMkLst>
        </pc:picChg>
        <pc:picChg chg="mod">
          <ac:chgData name="Katie Uzzell" userId="1945e98d7157208b" providerId="LiveId" clId="{B3EC9890-217F-4485-A448-66DF2D2839F3}" dt="2021-08-20T16:25:14.222" v="13138" actId="14100"/>
          <ac:picMkLst>
            <pc:docMk/>
            <pc:sldMk cId="1583067573" sldId="265"/>
            <ac:picMk id="9" creationId="{8E86068C-E4F3-4063-B847-D2FC77DC8B12}"/>
          </ac:picMkLst>
        </pc:picChg>
        <pc:picChg chg="add mod">
          <ac:chgData name="Katie Uzzell" userId="1945e98d7157208b" providerId="LiveId" clId="{B3EC9890-217F-4485-A448-66DF2D2839F3}" dt="2021-08-20T16:25:24.974" v="13140" actId="1076"/>
          <ac:picMkLst>
            <pc:docMk/>
            <pc:sldMk cId="1583067573" sldId="265"/>
            <ac:picMk id="11" creationId="{C5269CA1-ADE8-430B-B0AC-50456FAB1620}"/>
          </ac:picMkLst>
        </pc:picChg>
        <pc:picChg chg="del">
          <ac:chgData name="Katie Uzzell" userId="1945e98d7157208b" providerId="LiveId" clId="{B3EC9890-217F-4485-A448-66DF2D2839F3}" dt="2021-08-20T08:58:50.121" v="1454" actId="478"/>
          <ac:picMkLst>
            <pc:docMk/>
            <pc:sldMk cId="1583067573" sldId="265"/>
            <ac:picMk id="13" creationId="{00000000-0000-0000-0000-000000000000}"/>
          </ac:picMkLst>
        </pc:picChg>
      </pc:sldChg>
      <pc:sldChg chg="modSp mod">
        <pc:chgData name="Katie Uzzell" userId="1945e98d7157208b" providerId="LiveId" clId="{B3EC9890-217F-4485-A448-66DF2D2839F3}" dt="2021-08-20T08:34:05.241" v="1039" actId="14734"/>
        <pc:sldMkLst>
          <pc:docMk/>
          <pc:sldMk cId="2249843580" sldId="266"/>
        </pc:sldMkLst>
        <pc:graphicFrameChg chg="mod modGraphic">
          <ac:chgData name="Katie Uzzell" userId="1945e98d7157208b" providerId="LiveId" clId="{B3EC9890-217F-4485-A448-66DF2D2839F3}" dt="2021-08-20T08:34:05.241" v="1039" actId="14734"/>
          <ac:graphicFrameMkLst>
            <pc:docMk/>
            <pc:sldMk cId="2249843580" sldId="266"/>
            <ac:graphicFrameMk id="3" creationId="{C309D6EC-D8CA-42E0-9877-E82797564D7C}"/>
          </ac:graphicFrameMkLst>
        </pc:graphicFrameChg>
        <pc:picChg chg="mod">
          <ac:chgData name="Katie Uzzell" userId="1945e98d7157208b" providerId="LiveId" clId="{B3EC9890-217F-4485-A448-66DF2D2839F3}" dt="2021-08-20T08:32:54.174" v="1035" actId="1076"/>
          <ac:picMkLst>
            <pc:docMk/>
            <pc:sldMk cId="2249843580" sldId="266"/>
            <ac:picMk id="6" creationId="{34E900D6-D12A-4FAF-B195-B26FD17DD532}"/>
          </ac:picMkLst>
        </pc:picChg>
      </pc:sldChg>
      <pc:sldChg chg="addSp modSp">
        <pc:chgData name="Katie Uzzell" userId="1945e98d7157208b" providerId="LiveId" clId="{B3EC9890-217F-4485-A448-66DF2D2839F3}" dt="2021-08-20T16:41:01.770" v="13702" actId="14100"/>
        <pc:sldMkLst>
          <pc:docMk/>
          <pc:sldMk cId="1979124110" sldId="267"/>
        </pc:sldMkLst>
        <pc:picChg chg="add mod">
          <ac:chgData name="Katie Uzzell" userId="1945e98d7157208b" providerId="LiveId" clId="{B3EC9890-217F-4485-A448-66DF2D2839F3}" dt="2021-08-20T16:41:01.770" v="13702" actId="14100"/>
          <ac:picMkLst>
            <pc:docMk/>
            <pc:sldMk cId="1979124110" sldId="267"/>
            <ac:picMk id="15" creationId="{46DC4FE8-9A80-427B-A26B-B11326E1894B}"/>
          </ac:picMkLst>
        </pc:picChg>
      </pc:sldChg>
      <pc:sldChg chg="addSp delSp modSp mod">
        <pc:chgData name="Katie Uzzell" userId="1945e98d7157208b" providerId="LiveId" clId="{B3EC9890-217F-4485-A448-66DF2D2839F3}" dt="2021-08-20T12:38:37.516" v="7181" actId="14100"/>
        <pc:sldMkLst>
          <pc:docMk/>
          <pc:sldMk cId="1440818941" sldId="268"/>
        </pc:sldMkLst>
        <pc:graphicFrameChg chg="mod modGraphic">
          <ac:chgData name="Katie Uzzell" userId="1945e98d7157208b" providerId="LiveId" clId="{B3EC9890-217F-4485-A448-66DF2D2839F3}" dt="2021-08-20T12:38:37.516" v="7181" actId="14100"/>
          <ac:graphicFrameMkLst>
            <pc:docMk/>
            <pc:sldMk cId="1440818941" sldId="268"/>
            <ac:graphicFrameMk id="3" creationId="{C309D6EC-D8CA-42E0-9877-E82797564D7C}"/>
          </ac:graphicFrameMkLst>
        </pc:graphicFrameChg>
        <pc:picChg chg="del">
          <ac:chgData name="Katie Uzzell" userId="1945e98d7157208b" providerId="LiveId" clId="{B3EC9890-217F-4485-A448-66DF2D2839F3}" dt="2021-08-20T08:52:09.868" v="1429" actId="478"/>
          <ac:picMkLst>
            <pc:docMk/>
            <pc:sldMk cId="1440818941" sldId="268"/>
            <ac:picMk id="2" creationId="{00000000-0000-0000-0000-000000000000}"/>
          </ac:picMkLst>
        </pc:picChg>
        <pc:picChg chg="add mod">
          <ac:chgData name="Katie Uzzell" userId="1945e98d7157208b" providerId="LiveId" clId="{B3EC9890-217F-4485-A448-66DF2D2839F3}" dt="2021-08-20T12:37:52.870" v="7171" actId="14100"/>
          <ac:picMkLst>
            <pc:docMk/>
            <pc:sldMk cId="1440818941" sldId="268"/>
            <ac:picMk id="6" creationId="{02A86239-E4E1-4E11-AA0E-AD49AFB794A4}"/>
          </ac:picMkLst>
        </pc:picChg>
      </pc:sldChg>
      <pc:sldChg chg="addSp delSp modSp mod">
        <pc:chgData name="Katie Uzzell" userId="1945e98d7157208b" providerId="LiveId" clId="{B3EC9890-217F-4485-A448-66DF2D2839F3}" dt="2021-08-20T15:16:31.296" v="11044" actId="14100"/>
        <pc:sldMkLst>
          <pc:docMk/>
          <pc:sldMk cId="4269740980" sldId="269"/>
        </pc:sldMkLst>
        <pc:graphicFrameChg chg="mod modGraphic">
          <ac:chgData name="Katie Uzzell" userId="1945e98d7157208b" providerId="LiveId" clId="{B3EC9890-217F-4485-A448-66DF2D2839F3}" dt="2021-08-20T15:16:22.996" v="11042" actId="12"/>
          <ac:graphicFrameMkLst>
            <pc:docMk/>
            <pc:sldMk cId="4269740980" sldId="269"/>
            <ac:graphicFrameMk id="3" creationId="{C309D6EC-D8CA-42E0-9877-E82797564D7C}"/>
          </ac:graphicFrameMkLst>
        </pc:graphicFrameChg>
        <pc:picChg chg="del">
          <ac:chgData name="Katie Uzzell" userId="1945e98d7157208b" providerId="LiveId" clId="{B3EC9890-217F-4485-A448-66DF2D2839F3}" dt="2021-08-20T08:57:57.198" v="1441" actId="478"/>
          <ac:picMkLst>
            <pc:docMk/>
            <pc:sldMk cId="4269740980" sldId="269"/>
            <ac:picMk id="2" creationId="{00000000-0000-0000-0000-000000000000}"/>
          </ac:picMkLst>
        </pc:picChg>
        <pc:picChg chg="add mod">
          <ac:chgData name="Katie Uzzell" userId="1945e98d7157208b" providerId="LiveId" clId="{B3EC9890-217F-4485-A448-66DF2D2839F3}" dt="2021-08-20T15:16:31.296" v="11044" actId="14100"/>
          <ac:picMkLst>
            <pc:docMk/>
            <pc:sldMk cId="4269740980" sldId="269"/>
            <ac:picMk id="6" creationId="{59ACE427-EA59-40D0-8A74-824281B0D130}"/>
          </ac:picMkLst>
        </pc:picChg>
      </pc:sldChg>
      <pc:sldChg chg="addSp delSp modSp del mod">
        <pc:chgData name="Katie Uzzell" userId="1945e98d7157208b" providerId="LiveId" clId="{B3EC9890-217F-4485-A448-66DF2D2839F3}" dt="2021-08-20T15:23:45.185" v="11168" actId="2696"/>
        <pc:sldMkLst>
          <pc:docMk/>
          <pc:sldMk cId="2170038941" sldId="273"/>
        </pc:sldMkLst>
        <pc:graphicFrameChg chg="mod modGraphic">
          <ac:chgData name="Katie Uzzell" userId="1945e98d7157208b" providerId="LiveId" clId="{B3EC9890-217F-4485-A448-66DF2D2839F3}" dt="2021-08-20T09:02:38.211" v="1493"/>
          <ac:graphicFrameMkLst>
            <pc:docMk/>
            <pc:sldMk cId="2170038941" sldId="273"/>
            <ac:graphicFrameMk id="3" creationId="{C309D6EC-D8CA-42E0-9877-E82797564D7C}"/>
          </ac:graphicFrameMkLst>
        </pc:graphicFrameChg>
        <pc:picChg chg="add mod">
          <ac:chgData name="Katie Uzzell" userId="1945e98d7157208b" providerId="LiveId" clId="{B3EC9890-217F-4485-A448-66DF2D2839F3}" dt="2021-08-20T09:25:36.070" v="1830"/>
          <ac:picMkLst>
            <pc:docMk/>
            <pc:sldMk cId="2170038941" sldId="273"/>
            <ac:picMk id="6" creationId="{FA80E511-A37B-45DD-900A-20CEDD48861F}"/>
          </ac:picMkLst>
        </pc:picChg>
        <pc:picChg chg="del">
          <ac:chgData name="Katie Uzzell" userId="1945e98d7157208b" providerId="LiveId" clId="{B3EC9890-217F-4485-A448-66DF2D2839F3}" dt="2021-08-20T08:58:23.457" v="1447" actId="478"/>
          <ac:picMkLst>
            <pc:docMk/>
            <pc:sldMk cId="2170038941" sldId="273"/>
            <ac:picMk id="9" creationId="{00000000-0000-0000-0000-000000000000}"/>
          </ac:picMkLst>
        </pc:picChg>
      </pc:sldChg>
      <pc:sldChg chg="addSp delSp modSp mod">
        <pc:chgData name="Katie Uzzell" userId="1945e98d7157208b" providerId="LiveId" clId="{B3EC9890-217F-4485-A448-66DF2D2839F3}" dt="2021-08-20T08:49:29.413" v="1399" actId="207"/>
        <pc:sldMkLst>
          <pc:docMk/>
          <pc:sldMk cId="1394993236" sldId="276"/>
        </pc:sldMkLst>
        <pc:graphicFrameChg chg="modGraphic">
          <ac:chgData name="Katie Uzzell" userId="1945e98d7157208b" providerId="LiveId" clId="{B3EC9890-217F-4485-A448-66DF2D2839F3}" dt="2021-08-20T08:49:29.413" v="1399" actId="207"/>
          <ac:graphicFrameMkLst>
            <pc:docMk/>
            <pc:sldMk cId="1394993236" sldId="276"/>
            <ac:graphicFrameMk id="3" creationId="{C309D6EC-D8CA-42E0-9877-E82797564D7C}"/>
          </ac:graphicFrameMkLst>
        </pc:graphicFrameChg>
        <pc:picChg chg="del">
          <ac:chgData name="Katie Uzzell" userId="1945e98d7157208b" providerId="LiveId" clId="{B3EC9890-217F-4485-A448-66DF2D2839F3}" dt="2021-08-20T08:47:49.398" v="1393" actId="478"/>
          <ac:picMkLst>
            <pc:docMk/>
            <pc:sldMk cId="1394993236" sldId="276"/>
            <ac:picMk id="2" creationId="{00000000-0000-0000-0000-000000000000}"/>
          </ac:picMkLst>
        </pc:picChg>
        <pc:picChg chg="add mod">
          <ac:chgData name="Katie Uzzell" userId="1945e98d7157208b" providerId="LiveId" clId="{B3EC9890-217F-4485-A448-66DF2D2839F3}" dt="2021-08-20T08:47:58.660" v="1395" actId="14100"/>
          <ac:picMkLst>
            <pc:docMk/>
            <pc:sldMk cId="1394993236" sldId="276"/>
            <ac:picMk id="6" creationId="{5DCF715A-1065-4AC7-A4C9-0969E0FC9410}"/>
          </ac:picMkLst>
        </pc:picChg>
      </pc:sldChg>
      <pc:sldChg chg="modSp add mod">
        <pc:chgData name="Katie Uzzell" userId="1945e98d7157208b" providerId="LiveId" clId="{B3EC9890-217F-4485-A448-66DF2D2839F3}" dt="2021-08-20T12:22:29.532" v="6773" actId="1076"/>
        <pc:sldMkLst>
          <pc:docMk/>
          <pc:sldMk cId="1238536289" sldId="277"/>
        </pc:sldMkLst>
        <pc:graphicFrameChg chg="mod modGraphic">
          <ac:chgData name="Katie Uzzell" userId="1945e98d7157208b" providerId="LiveId" clId="{B3EC9890-217F-4485-A448-66DF2D2839F3}" dt="2021-08-20T12:22:13.984" v="6772" actId="14100"/>
          <ac:graphicFrameMkLst>
            <pc:docMk/>
            <pc:sldMk cId="1238536289" sldId="277"/>
            <ac:graphicFrameMk id="3" creationId="{C309D6EC-D8CA-42E0-9877-E82797564D7C}"/>
          </ac:graphicFrameMkLst>
        </pc:graphicFrameChg>
        <pc:picChg chg="mod">
          <ac:chgData name="Katie Uzzell" userId="1945e98d7157208b" providerId="LiveId" clId="{B3EC9890-217F-4485-A448-66DF2D2839F3}" dt="2021-08-20T12:22:29.532" v="6773" actId="1076"/>
          <ac:picMkLst>
            <pc:docMk/>
            <pc:sldMk cId="1238536289" sldId="277"/>
            <ac:picMk id="18" creationId="{8227D08E-C008-4D57-9837-D115CC20466B}"/>
          </ac:picMkLst>
        </pc:picChg>
        <pc:picChg chg="mod">
          <ac:chgData name="Katie Uzzell" userId="1945e98d7157208b" providerId="LiveId" clId="{B3EC9890-217F-4485-A448-66DF2D2839F3}" dt="2021-08-20T12:18:31.233" v="6680" actId="1076"/>
          <ac:picMkLst>
            <pc:docMk/>
            <pc:sldMk cId="1238536289" sldId="277"/>
            <ac:picMk id="2050" creationId="{97751762-8FCC-4061-B892-F8D542CEC6C6}"/>
          </ac:picMkLst>
        </pc:picChg>
        <pc:picChg chg="mod">
          <ac:chgData name="Katie Uzzell" userId="1945e98d7157208b" providerId="LiveId" clId="{B3EC9890-217F-4485-A448-66DF2D2839F3}" dt="2021-08-20T12:17:02.809" v="6638" actId="1076"/>
          <ac:picMkLst>
            <pc:docMk/>
            <pc:sldMk cId="1238536289" sldId="277"/>
            <ac:picMk id="2052" creationId="{169EAC5C-8FE9-4CA1-83EE-E01255424A07}"/>
          </ac:picMkLst>
        </pc:picChg>
        <pc:picChg chg="mod">
          <ac:chgData name="Katie Uzzell" userId="1945e98d7157208b" providerId="LiveId" clId="{B3EC9890-217F-4485-A448-66DF2D2839F3}" dt="2021-08-20T12:18:45.068" v="6683" actId="14100"/>
          <ac:picMkLst>
            <pc:docMk/>
            <pc:sldMk cId="1238536289" sldId="277"/>
            <ac:picMk id="2054" creationId="{DD71027F-E1D6-4690-AECF-C33F884B296B}"/>
          </ac:picMkLst>
        </pc:picChg>
        <pc:picChg chg="mod">
          <ac:chgData name="Katie Uzzell" userId="1945e98d7157208b" providerId="LiveId" clId="{B3EC9890-217F-4485-A448-66DF2D2839F3}" dt="2021-08-20T12:17:30.028" v="6655" actId="1076"/>
          <ac:picMkLst>
            <pc:docMk/>
            <pc:sldMk cId="1238536289" sldId="277"/>
            <ac:picMk id="2056" creationId="{A4C12D59-5862-480C-B681-A9DE7FCD5DCE}"/>
          </ac:picMkLst>
        </pc:picChg>
        <pc:picChg chg="mod">
          <ac:chgData name="Katie Uzzell" userId="1945e98d7157208b" providerId="LiveId" clId="{B3EC9890-217F-4485-A448-66DF2D2839F3}" dt="2021-08-20T12:17:47.710" v="6661" actId="1076"/>
          <ac:picMkLst>
            <pc:docMk/>
            <pc:sldMk cId="1238536289" sldId="277"/>
            <ac:picMk id="2058" creationId="{61F73D56-1E53-4CF6-99CC-B86E2DC341D4}"/>
          </ac:picMkLst>
        </pc:picChg>
        <pc:picChg chg="mod">
          <ac:chgData name="Katie Uzzell" userId="1945e98d7157208b" providerId="LiveId" clId="{B3EC9890-217F-4485-A448-66DF2D2839F3}" dt="2021-08-20T12:17:50.231" v="6662" actId="1076"/>
          <ac:picMkLst>
            <pc:docMk/>
            <pc:sldMk cId="1238536289" sldId="277"/>
            <ac:picMk id="2060" creationId="{2BFB1AB1-925C-44C0-AB05-F477C5CE0FA7}"/>
          </ac:picMkLst>
        </pc:picChg>
      </pc:sldChg>
      <pc:sldChg chg="modSp add mod ord">
        <pc:chgData name="Katie Uzzell" userId="1945e98d7157208b" providerId="LiveId" clId="{B3EC9890-217F-4485-A448-66DF2D2839F3}" dt="2021-08-20T14:58:43.573" v="10036" actId="5793"/>
        <pc:sldMkLst>
          <pc:docMk/>
          <pc:sldMk cId="2147038264" sldId="278"/>
        </pc:sldMkLst>
        <pc:graphicFrameChg chg="mod modGraphic">
          <ac:chgData name="Katie Uzzell" userId="1945e98d7157208b" providerId="LiveId" clId="{B3EC9890-217F-4485-A448-66DF2D2839F3}" dt="2021-08-20T14:58:43.573" v="10036" actId="5793"/>
          <ac:graphicFrameMkLst>
            <pc:docMk/>
            <pc:sldMk cId="2147038264" sldId="278"/>
            <ac:graphicFrameMk id="3" creationId="{C309D6EC-D8CA-42E0-9877-E82797564D7C}"/>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20/08/2021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a:t>
            </a:fld>
            <a:endParaRPr lang="en-GB"/>
          </a:p>
        </p:txBody>
      </p:sp>
    </p:spTree>
    <p:extLst>
      <p:ext uri="{BB962C8B-B14F-4D97-AF65-F5344CB8AC3E}">
        <p14:creationId xmlns:p14="http://schemas.microsoft.com/office/powerpoint/2010/main" val="3014890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851930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9</a:t>
            </a:fld>
            <a:endParaRPr lang="en-GB"/>
          </a:p>
        </p:txBody>
      </p:sp>
    </p:spTree>
    <p:extLst>
      <p:ext uri="{BB962C8B-B14F-4D97-AF65-F5344CB8AC3E}">
        <p14:creationId xmlns:p14="http://schemas.microsoft.com/office/powerpoint/2010/main" val="17841336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11</a:t>
            </a:fld>
            <a:endParaRPr lang="en-GB"/>
          </a:p>
        </p:txBody>
      </p:sp>
    </p:spTree>
    <p:extLst>
      <p:ext uri="{BB962C8B-B14F-4D97-AF65-F5344CB8AC3E}">
        <p14:creationId xmlns:p14="http://schemas.microsoft.com/office/powerpoint/2010/main" val="2064269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12</a:t>
            </a:fld>
            <a:endParaRPr lang="en-GB"/>
          </a:p>
        </p:txBody>
      </p:sp>
    </p:spTree>
    <p:extLst>
      <p:ext uri="{BB962C8B-B14F-4D97-AF65-F5344CB8AC3E}">
        <p14:creationId xmlns:p14="http://schemas.microsoft.com/office/powerpoint/2010/main" val="13190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20/08/2021</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C0000"/>
            </a:gs>
            <a:gs pos="45000">
              <a:schemeClr val="bg1"/>
            </a:gs>
            <a:gs pos="92129">
              <a:schemeClr val="bg1"/>
            </a:gs>
            <a:gs pos="83000">
              <a:schemeClr val="bg1"/>
            </a:gs>
            <a:gs pos="100000">
              <a:schemeClr val="bg1"/>
            </a:gs>
          </a:gsLst>
          <a:lin ang="27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20/08/2021</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microsoft.com/office/2007/relationships/hdphoto" Target="../media/hdphoto1.wdp"/><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1.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1.xml"/><Relationship Id="rId6" Type="http://schemas.openxmlformats.org/officeDocument/2006/relationships/image" Target="../media/image34.png"/><Relationship Id="rId11" Type="http://schemas.openxmlformats.org/officeDocument/2006/relationships/image" Target="../media/image1.png"/><Relationship Id="rId5" Type="http://schemas.openxmlformats.org/officeDocument/2006/relationships/image" Target="../media/image33.png"/><Relationship Id="rId10" Type="http://schemas.openxmlformats.org/officeDocument/2006/relationships/image" Target="../media/image21.png"/><Relationship Id="rId4" Type="http://schemas.openxmlformats.org/officeDocument/2006/relationships/image" Target="../media/image32.png"/><Relationship Id="rId9"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panose="00000500000000000000" pitchFamily="2" charset="-79"/>
                <a:cs typeface="Amatic SC" panose="00000500000000000000" pitchFamily="2" charset="-79"/>
              </a:rPr>
              <a:t>Term Plan 21-22</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899710" y="234934"/>
            <a:ext cx="7219138" cy="3139321"/>
          </a:xfrm>
          <a:prstGeom prst="rect">
            <a:avLst/>
          </a:prstGeom>
        </p:spPr>
        <p:txBody>
          <a:bodyPr wrap="square">
            <a:spAutoFit/>
          </a:bodyPr>
          <a:lstStyle/>
          <a:p>
            <a:pPr fontAlgn="t"/>
            <a:r>
              <a:rPr lang="en-GB" b="1" dirty="0">
                <a:latin typeface="Amatic SC" panose="020B0604020202020204" charset="-79"/>
                <a:cs typeface="Amatic SC" panose="020B0604020202020204" charset="-79"/>
              </a:rPr>
              <a:t>“At </a:t>
            </a:r>
            <a:r>
              <a:rPr lang="en-GB" b="1" dirty="0" err="1">
                <a:latin typeface="Amatic SC" panose="020B0604020202020204" charset="-79"/>
                <a:cs typeface="Amatic SC" panose="020B0604020202020204" charset="-79"/>
              </a:rPr>
              <a:t>Crowle</a:t>
            </a:r>
            <a:r>
              <a:rPr lang="en-GB" b="1" dirty="0">
                <a:latin typeface="Amatic SC" panose="020B0604020202020204" charset="-79"/>
                <a:cs typeface="Amatic SC" panose="020B0604020202020204" charset="-79"/>
              </a:rPr>
              <a:t> we are caring, confident and committed. we aim to ‘Make Learning Irresistible’. This runs through everything we do, from lessons, our learning environment both indoors and outdoors to visits and visitors. Our school is an amazing place to be and the staff and children are all very proud to be part of the </a:t>
            </a:r>
            <a:r>
              <a:rPr lang="en-GB" b="1" dirty="0" err="1">
                <a:latin typeface="Amatic SC" panose="020B0604020202020204" charset="-79"/>
                <a:cs typeface="Amatic SC" panose="020B0604020202020204" charset="-79"/>
              </a:rPr>
              <a:t>Crowle</a:t>
            </a:r>
            <a:r>
              <a:rPr lang="en-GB" b="1" dirty="0">
                <a:latin typeface="Amatic SC" panose="020B0604020202020204" charset="-79"/>
                <a:cs typeface="Amatic SC" panose="020B0604020202020204" charset="-79"/>
              </a:rPr>
              <a:t> community.</a:t>
            </a:r>
          </a:p>
          <a:p>
            <a:pPr fontAlgn="t"/>
            <a:r>
              <a:rPr lang="en-GB" b="1" dirty="0">
                <a:latin typeface="Amatic SC" panose="020B0604020202020204" charset="-79"/>
                <a:cs typeface="Amatic SC" panose="020B0604020202020204" charset="-79"/>
              </a:rPr>
              <a:t> </a:t>
            </a:r>
          </a:p>
          <a:p>
            <a:pPr fontAlgn="t"/>
            <a:r>
              <a:rPr lang="en-GB" b="1" dirty="0">
                <a:latin typeface="Amatic SC" panose="020B0604020202020204" charset="-79"/>
                <a:cs typeface="Amatic SC" panose="020B0604020202020204" charset="-79"/>
              </a:rPr>
              <a:t>“Children feel valued and loved in school and staff pride themselves on building strong relationships with both parents/carers and children. We treat every child as an individual and are committed to the development of the ‘whole child’. We want children to enter KS1 happy, self-assured, independent learners with a thirst to learn and the confidence to know that they can do anything they want to do and that we will support them on their journey” </a:t>
            </a:r>
          </a:p>
          <a:p>
            <a:pPr fontAlgn="t"/>
            <a:r>
              <a:rPr lang="en-GB" b="1" dirty="0">
                <a:latin typeface="Amatic SC" panose="020B0604020202020204" charset="-79"/>
                <a:cs typeface="Amatic SC" panose="020B0604020202020204" charset="-79"/>
              </a:rPr>
              <a:t>The EYFS Team at </a:t>
            </a:r>
            <a:r>
              <a:rPr lang="en-GB" b="1" dirty="0" err="1">
                <a:latin typeface="Amatic SC" panose="020B0604020202020204" charset="-79"/>
                <a:cs typeface="Amatic SC" panose="020B0604020202020204" charset="-79"/>
              </a:rPr>
              <a:t>Crowle</a:t>
            </a:r>
            <a:r>
              <a:rPr lang="en-GB" b="1" dirty="0">
                <a:latin typeface="Amatic SC" panose="020B0604020202020204" charset="-79"/>
                <a:cs typeface="Amatic SC" panose="020B0604020202020204" charset="-79"/>
              </a:rPr>
              <a:t>.</a:t>
            </a:r>
            <a:endParaRPr lang="en-GB" dirty="0">
              <a:latin typeface="Acumin Pro"/>
            </a:endParaRPr>
          </a:p>
        </p:txBody>
      </p:sp>
      <p:pic>
        <p:nvPicPr>
          <p:cNvPr id="1027" name="Picture 2">
            <a:extLst>
              <a:ext uri="{FF2B5EF4-FFF2-40B4-BE49-F238E27FC236}">
                <a16:creationId xmlns:a16="http://schemas.microsoft.com/office/drawing/2014/main" id="{9967C1B7-5B9D-4ED8-AE40-278F20842E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38" t="12099" r="13494" b="7421"/>
          <a:stretch/>
        </p:blipFill>
        <p:spPr bwMode="auto">
          <a:xfrm>
            <a:off x="856091" y="2345414"/>
            <a:ext cx="3609032" cy="4226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Graphical user interface, timeline&#10;&#10;Description automatically generated">
            <a:extLst>
              <a:ext uri="{FF2B5EF4-FFF2-40B4-BE49-F238E27FC236}">
                <a16:creationId xmlns:a16="http://schemas.microsoft.com/office/drawing/2014/main" id="{6489920B-9C8A-46E7-82F5-ECC76EC0A788}"/>
              </a:ext>
            </a:extLst>
          </p:cNvPr>
          <p:cNvPicPr>
            <a:picLocks noChangeAspect="1"/>
          </p:cNvPicPr>
          <p:nvPr/>
        </p:nvPicPr>
        <p:blipFill rotWithShape="1">
          <a:blip r:embed="rId4"/>
          <a:srcRect l="33576" t="23567" r="18634" b="8371"/>
          <a:stretch/>
        </p:blipFill>
        <p:spPr>
          <a:xfrm>
            <a:off x="6889970" y="2980755"/>
            <a:ext cx="4654633" cy="3728803"/>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737150756"/>
              </p:ext>
            </p:extLst>
          </p:nvPr>
        </p:nvGraphicFramePr>
        <p:xfrm>
          <a:off x="133491" y="595721"/>
          <a:ext cx="11945095" cy="6149708"/>
        </p:xfrm>
        <a:graphic>
          <a:graphicData uri="http://schemas.openxmlformats.org/drawingml/2006/table">
            <a:tbl>
              <a:tblPr firstRow="1" bandRow="1">
                <a:tableStyleId>{5C22544A-7EE6-4342-B048-85BDC9FD1C3A}</a:tableStyleId>
              </a:tblPr>
              <a:tblGrid>
                <a:gridCol w="1525188">
                  <a:extLst>
                    <a:ext uri="{9D8B030D-6E8A-4147-A177-3AD203B41FA5}">
                      <a16:colId xmlns:a16="http://schemas.microsoft.com/office/drawing/2014/main" val="385991600"/>
                    </a:ext>
                  </a:extLst>
                </a:gridCol>
                <a:gridCol w="1988288">
                  <a:extLst>
                    <a:ext uri="{9D8B030D-6E8A-4147-A177-3AD203B41FA5}">
                      <a16:colId xmlns:a16="http://schemas.microsoft.com/office/drawing/2014/main" val="2865123548"/>
                    </a:ext>
                  </a:extLst>
                </a:gridCol>
                <a:gridCol w="1562986">
                  <a:extLst>
                    <a:ext uri="{9D8B030D-6E8A-4147-A177-3AD203B41FA5}">
                      <a16:colId xmlns:a16="http://schemas.microsoft.com/office/drawing/2014/main" val="872926247"/>
                    </a:ext>
                  </a:extLst>
                </a:gridCol>
                <a:gridCol w="1658680">
                  <a:extLst>
                    <a:ext uri="{9D8B030D-6E8A-4147-A177-3AD203B41FA5}">
                      <a16:colId xmlns:a16="http://schemas.microsoft.com/office/drawing/2014/main" val="1315738151"/>
                    </a:ext>
                  </a:extLst>
                </a:gridCol>
                <a:gridCol w="1605516">
                  <a:extLst>
                    <a:ext uri="{9D8B030D-6E8A-4147-A177-3AD203B41FA5}">
                      <a16:colId xmlns:a16="http://schemas.microsoft.com/office/drawing/2014/main" val="2709165749"/>
                    </a:ext>
                  </a:extLst>
                </a:gridCol>
                <a:gridCol w="1754372">
                  <a:extLst>
                    <a:ext uri="{9D8B030D-6E8A-4147-A177-3AD203B41FA5}">
                      <a16:colId xmlns:a16="http://schemas.microsoft.com/office/drawing/2014/main" val="2335150482"/>
                    </a:ext>
                  </a:extLst>
                </a:gridCol>
                <a:gridCol w="1850065">
                  <a:extLst>
                    <a:ext uri="{9D8B030D-6E8A-4147-A177-3AD203B41FA5}">
                      <a16:colId xmlns:a16="http://schemas.microsoft.com/office/drawing/2014/main" val="4046203905"/>
                    </a:ext>
                  </a:extLst>
                </a:gridCol>
              </a:tblGrid>
              <a:tr h="46290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    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13285939"/>
                  </a:ext>
                </a:extLst>
              </a:tr>
              <a:tr h="1588884">
                <a:tc>
                  <a:txBody>
                    <a:bodyPr/>
                    <a:lstStyle/>
                    <a:p>
                      <a:pPr algn="ctr"/>
                      <a:r>
                        <a:rPr lang="en-US" sz="1600" b="0" dirty="0">
                          <a:latin typeface="Amatic SC" panose="00000500000000000000" pitchFamily="2" charset="-79"/>
                          <a:cs typeface="Amatic SC" panose="00000500000000000000" pitchFamily="2" charset="-79"/>
                        </a:rPr>
                        <a:t>General Themes </a:t>
                      </a:r>
                    </a:p>
                    <a:p>
                      <a:pPr algn="ctr"/>
                      <a:endParaRPr lang="en-US" sz="800" b="1" dirty="0">
                        <a:latin typeface="Amatic SC" panose="00000500000000000000" pitchFamily="2" charset="-79"/>
                        <a:cs typeface="Amatic SC" panose="00000500000000000000" pitchFamily="2" charset="-79"/>
                      </a:endParaRPr>
                    </a:p>
                    <a:p>
                      <a:pPr algn="ctr"/>
                      <a:r>
                        <a:rPr lang="en-US" sz="1100" b="1" dirty="0">
                          <a:latin typeface="Amatic SC" panose="00000500000000000000" pitchFamily="2" charset="-79"/>
                          <a:cs typeface="Amatic SC" panose="00000500000000000000" pitchFamily="2" charset="-79"/>
                        </a:rPr>
                        <a:t>NB:</a:t>
                      </a:r>
                      <a:r>
                        <a:rPr lang="en-GB" sz="1100" dirty="0">
                          <a:latin typeface="Amatic SC" panose="00000500000000000000" pitchFamily="2" charset="-79"/>
                          <a:cs typeface="Amatic SC" panose="00000500000000000000" pitchFamily="2" charset="-79"/>
                        </a:rPr>
                        <a:t>These will be adapted depending on our cohort priorities and children’s interests. to introduce and discuss the question and the children’s responses to lead the learning journey.</a:t>
                      </a:r>
                      <a:endParaRPr lang="en-US" sz="1100" b="1"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what</a:t>
                      </a:r>
                      <a:r>
                        <a:rPr lang="en-US" sz="1600" b="1" dirty="0">
                          <a:solidFill>
                            <a:srgbClr val="7030A0"/>
                          </a:solidFill>
                          <a:latin typeface="Amatic SC" panose="00000500000000000000" pitchFamily="2" charset="-79"/>
                          <a:cs typeface="Amatic SC" panose="00000500000000000000" pitchFamily="2" charset="-79"/>
                        </a:rPr>
                        <a:t> makes me special?</a:t>
                      </a:r>
                    </a:p>
                    <a:p>
                      <a:pPr algn="ctr"/>
                      <a:endParaRPr lang="en-US" sz="800" b="1" dirty="0">
                        <a:solidFill>
                          <a:srgbClr val="7030A0"/>
                        </a:solidFill>
                        <a:latin typeface="Amatic SC" panose="00000500000000000000" pitchFamily="2" charset="-79"/>
                        <a:cs typeface="Amatic SC" panose="00000500000000000000" pitchFamily="2" charset="-79"/>
                      </a:endParaRPr>
                    </a:p>
                    <a:p>
                      <a:pPr algn="ctr"/>
                      <a:r>
                        <a:rPr lang="en-US" sz="1000" dirty="0">
                          <a:solidFill>
                            <a:schemeClr val="tx1"/>
                          </a:solidFill>
                          <a:latin typeface="+mj-lt"/>
                          <a:cs typeface="Amatic SC" panose="00000500000000000000" pitchFamily="2" charset="-79"/>
                        </a:rPr>
                        <a:t>Starting school / my new class / New Beginnings / all about me and my body / senses/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My family / friendships/ PSED focus /relationships/feelings</a:t>
                      </a:r>
                    </a:p>
                    <a:p>
                      <a:pPr algn="ctr"/>
                      <a:r>
                        <a:rPr lang="en-US" sz="1000" dirty="0">
                          <a:solidFill>
                            <a:schemeClr val="tx1"/>
                          </a:solidFill>
                          <a:latin typeface="+mj-lt"/>
                          <a:cs typeface="Amatic SC" panose="00000500000000000000" pitchFamily="2" charset="-79"/>
                        </a:rPr>
                        <a:t>What am I good at? </a:t>
                      </a:r>
                      <a:endParaRPr lang="en-GB" sz="10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who</a:t>
                      </a:r>
                      <a:r>
                        <a:rPr lang="en-US" sz="1600" b="1" dirty="0">
                          <a:solidFill>
                            <a:srgbClr val="7030A0"/>
                          </a:solidFill>
                          <a:latin typeface="Amatic SC" panose="00000500000000000000" pitchFamily="2" charset="-79"/>
                          <a:cs typeface="Amatic SC" panose="00000500000000000000" pitchFamily="2" charset="-79"/>
                        </a:rPr>
                        <a:t> helps us?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RM Typerighter old" panose="00000400000000000000" pitchFamily="2" charset="-79"/>
                        </a:rPr>
                        <a:t>People who help us/ everyday superheroes and character superheroes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RM Typerighter old" panose="00000400000000000000" pitchFamily="2" charset="-79"/>
                        </a:rPr>
                        <a:t>Staying fit and healthy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how</a:t>
                      </a:r>
                      <a:r>
                        <a:rPr lang="en-US" sz="1600" b="1" dirty="0">
                          <a:solidFill>
                            <a:srgbClr val="CC66FF"/>
                          </a:solidFill>
                          <a:latin typeface="Amatic SC" panose="00000500000000000000" pitchFamily="2" charset="-79"/>
                          <a:cs typeface="Amatic SC" panose="00000500000000000000" pitchFamily="2" charset="-79"/>
                        </a:rPr>
                        <a:t> we travel and where we go?</a:t>
                      </a:r>
                    </a:p>
                    <a:p>
                      <a:pPr algn="ctr"/>
                      <a:endParaRPr lang="en-US" sz="800" b="1" dirty="0">
                        <a:solidFill>
                          <a:srgbClr val="CC66FF"/>
                        </a:solidFill>
                        <a:latin typeface="Amatic SC" panose="00000500000000000000" pitchFamily="2" charset="-79"/>
                        <a:cs typeface="Amatic SC" panose="00000500000000000000" pitchFamily="2" charset="-79"/>
                      </a:endParaRPr>
                    </a:p>
                    <a:p>
                      <a:pPr algn="ctr"/>
                      <a:r>
                        <a:rPr lang="en-US" sz="1000" b="0" dirty="0">
                          <a:solidFill>
                            <a:schemeClr val="tx1"/>
                          </a:solidFill>
                          <a:latin typeface="+mj-lt"/>
                          <a:cs typeface="Amatic SC" panose="00000500000000000000" pitchFamily="2" charset="-79"/>
                        </a:rPr>
                        <a:t>Places / Transport &amp; Travel/ Space/ Journeys / Pirates</a:t>
                      </a:r>
                    </a:p>
                    <a:p>
                      <a:pPr algn="ctr"/>
                      <a:endParaRPr lang="en-US" sz="20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where</a:t>
                      </a:r>
                      <a:r>
                        <a:rPr lang="en-US" sz="1600" b="1" dirty="0">
                          <a:solidFill>
                            <a:srgbClr val="CC66FF"/>
                          </a:solidFill>
                          <a:latin typeface="Amatic SC" panose="00000500000000000000" pitchFamily="2" charset="-79"/>
                          <a:cs typeface="Amatic SC" panose="00000500000000000000" pitchFamily="2" charset="-79"/>
                        </a:rPr>
                        <a:t> people live?</a:t>
                      </a:r>
                    </a:p>
                    <a:p>
                      <a:pPr algn="ctr"/>
                      <a:endParaRPr lang="en-US" sz="800" b="0" dirty="0">
                        <a:solidFill>
                          <a:schemeClr val="tx1"/>
                        </a:solidFill>
                        <a:latin typeface="+mj-lt"/>
                        <a:cs typeface="Amatic SC" panose="00000500000000000000" pitchFamily="2" charset="-79"/>
                      </a:endParaRPr>
                    </a:p>
                    <a:p>
                      <a:pPr algn="ctr"/>
                      <a:r>
                        <a:rPr lang="en-US" sz="1000" b="0" dirty="0">
                          <a:solidFill>
                            <a:schemeClr val="tx1"/>
                          </a:solidFill>
                          <a:latin typeface="+mj-lt"/>
                          <a:cs typeface="Amatic SC" panose="00000500000000000000" pitchFamily="2" charset="-79"/>
                        </a:rPr>
                        <a:t>Houses and homes/ environments / cultures / Supporting the local community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why</a:t>
                      </a:r>
                      <a:r>
                        <a:rPr lang="en-US" sz="1600" b="1" dirty="0">
                          <a:solidFill>
                            <a:srgbClr val="00B0F0"/>
                          </a:solidFill>
                          <a:latin typeface="Amatic SC" panose="00000500000000000000" pitchFamily="2" charset="-79"/>
                          <a:cs typeface="Amatic SC" panose="00000500000000000000" pitchFamily="2" charset="-79"/>
                        </a:rPr>
                        <a:t> we love animals?  </a:t>
                      </a:r>
                    </a:p>
                    <a:p>
                      <a:pPr algn="ctr"/>
                      <a:endParaRPr lang="en-US" sz="800" b="0" dirty="0">
                        <a:solidFill>
                          <a:schemeClr val="tx1"/>
                        </a:solidFill>
                        <a:latin typeface="+mj-lt"/>
                        <a:cs typeface="Amatic SC" panose="00000500000000000000" pitchFamily="2" charset="-79"/>
                      </a:endParaRPr>
                    </a:p>
                    <a:p>
                      <a:pPr algn="ctr"/>
                      <a:r>
                        <a:rPr lang="en-US" sz="1000" b="0" dirty="0">
                          <a:solidFill>
                            <a:schemeClr val="tx1"/>
                          </a:solidFill>
                          <a:latin typeface="+mj-lt"/>
                          <a:cs typeface="Amatic SC" panose="00000500000000000000" pitchFamily="2" charset="-79"/>
                        </a:rPr>
                        <a:t>Minibeasts / animals / Habitats/ protecting our environment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when</a:t>
                      </a:r>
                      <a:r>
                        <a:rPr lang="en-US" sz="1600" b="1" dirty="0">
                          <a:solidFill>
                            <a:srgbClr val="00B0F0"/>
                          </a:solidFill>
                          <a:latin typeface="Amatic SC" panose="00000500000000000000" pitchFamily="2" charset="-79"/>
                          <a:cs typeface="Amatic SC" panose="00000500000000000000" pitchFamily="2" charset="-79"/>
                        </a:rPr>
                        <a:t> was once upon a time?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latin typeface="+mj-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dirty="0">
                          <a:solidFill>
                            <a:schemeClr val="tx1"/>
                          </a:solidFill>
                          <a:latin typeface="+mj-lt"/>
                          <a:cs typeface="Amatic SC" panose="00000500000000000000" pitchFamily="2" charset="-79"/>
                        </a:rPr>
                        <a:t>Magic / Castles / Fairytales / Transition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72033691"/>
                  </a:ext>
                </a:extLst>
              </a:tr>
              <a:tr h="1490542">
                <a:tc>
                  <a:txBody>
                    <a:bodyPr/>
                    <a:lstStyle/>
                    <a:p>
                      <a:pPr algn="ctr"/>
                      <a:r>
                        <a:rPr lang="en-US" sz="1800" b="1" dirty="0">
                          <a:latin typeface="Amatic SC" panose="00000500000000000000" pitchFamily="2" charset="-79"/>
                          <a:cs typeface="Amatic SC" panose="00000500000000000000" pitchFamily="2" charset="-79"/>
                        </a:rPr>
                        <a:t>High</a:t>
                      </a:r>
                      <a:r>
                        <a:rPr lang="en-US" sz="1800" b="1" baseline="0" dirty="0">
                          <a:latin typeface="Amatic SC" panose="00000500000000000000" pitchFamily="2" charset="-79"/>
                          <a:cs typeface="Amatic SC" panose="00000500000000000000" pitchFamily="2" charset="-79"/>
                        </a:rPr>
                        <a:t> quality </a:t>
                      </a:r>
                      <a:r>
                        <a:rPr lang="en-US" sz="1800" b="1" dirty="0">
                          <a:latin typeface="Amatic SC" panose="00000500000000000000" pitchFamily="2" charset="-79"/>
                          <a:cs typeface="Amatic SC" panose="00000500000000000000" pitchFamily="2" charset="-79"/>
                        </a:rPr>
                        <a:t>Texts</a:t>
                      </a:r>
                    </a:p>
                    <a:p>
                      <a:pPr algn="ctr"/>
                      <a:endParaRPr lang="en-US" sz="800" b="1" dirty="0">
                        <a:latin typeface="Amatic SC" panose="00000500000000000000" pitchFamily="2" charset="-79"/>
                        <a:cs typeface="Amatic SC" panose="00000500000000000000" pitchFamily="2" charset="-79"/>
                      </a:endParaRPr>
                    </a:p>
                    <a:p>
                      <a:pPr algn="ctr"/>
                      <a:r>
                        <a:rPr lang="en-GB" sz="1200" b="0" dirty="0">
                          <a:solidFill>
                            <a:srgbClr val="FF0000"/>
                          </a:solidFill>
                          <a:latin typeface="Amatic SC" panose="00000500000000000000" pitchFamily="2" charset="-79"/>
                          <a:cs typeface="Amatic SC" panose="00000500000000000000" pitchFamily="2" charset="-79"/>
                        </a:rPr>
                        <a:t>Hooked on Books</a:t>
                      </a:r>
                    </a:p>
                    <a:p>
                      <a:pPr algn="ctr"/>
                      <a:r>
                        <a:rPr lang="en-GB" sz="1200" b="0" dirty="0">
                          <a:solidFill>
                            <a:schemeClr val="tx1"/>
                          </a:solidFill>
                          <a:latin typeface="Amatic SC" panose="00000500000000000000" pitchFamily="2" charset="-79"/>
                          <a:cs typeface="Amatic SC" panose="00000500000000000000" pitchFamily="2" charset="-79"/>
                        </a:rPr>
                        <a:t>Not and exhaustive list:</a:t>
                      </a:r>
                    </a:p>
                    <a:p>
                      <a:pPr algn="ctr"/>
                      <a:r>
                        <a:rPr lang="en-GB" sz="1200" b="0" dirty="0">
                          <a:solidFill>
                            <a:schemeClr val="tx1"/>
                          </a:solidFill>
                          <a:latin typeface="Amatic SC" panose="00000500000000000000" pitchFamily="2" charset="-79"/>
                          <a:cs typeface="Amatic SC" panose="00000500000000000000" pitchFamily="2" charset="-79"/>
                        </a:rPr>
                        <a:t>Follow High quality texts from Reception reading list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dirty="0">
                          <a:solidFill>
                            <a:srgbClr val="FF0000"/>
                          </a:solidFill>
                          <a:latin typeface="+mj-lt"/>
                          <a:cs typeface="Amatic SC" panose="00000500000000000000" pitchFamily="2" charset="-79"/>
                        </a:rPr>
                        <a:t>Ruby’s Worry</a:t>
                      </a:r>
                    </a:p>
                    <a:p>
                      <a:pPr algn="ctr"/>
                      <a:r>
                        <a:rPr lang="en-GB" sz="1000" dirty="0">
                          <a:solidFill>
                            <a:srgbClr val="FF0000"/>
                          </a:solidFill>
                          <a:latin typeface="+mj-lt"/>
                          <a:cs typeface="Amatic SC" panose="00000500000000000000" pitchFamily="2" charset="-79"/>
                        </a:rPr>
                        <a:t>On Sudden Hill</a:t>
                      </a:r>
                    </a:p>
                    <a:p>
                      <a:pPr algn="ctr"/>
                      <a:r>
                        <a:rPr lang="en-GB" sz="1000" dirty="0">
                          <a:solidFill>
                            <a:srgbClr val="FF0000"/>
                          </a:solidFill>
                          <a:latin typeface="+mj-lt"/>
                          <a:cs typeface="Amatic SC" panose="00000500000000000000" pitchFamily="2" charset="-79"/>
                        </a:rPr>
                        <a:t>Rainbow Fish</a:t>
                      </a:r>
                    </a:p>
                    <a:p>
                      <a:pPr algn="ctr"/>
                      <a:r>
                        <a:rPr lang="en-GB" sz="1000" dirty="0">
                          <a:solidFill>
                            <a:schemeClr val="tx1"/>
                          </a:solidFill>
                          <a:latin typeface="+mj-lt"/>
                          <a:cs typeface="Amatic SC" panose="00000500000000000000" pitchFamily="2" charset="-79"/>
                        </a:rPr>
                        <a:t>You Choose</a:t>
                      </a:r>
                    </a:p>
                    <a:p>
                      <a:pPr algn="ctr"/>
                      <a:r>
                        <a:rPr lang="en-GB" sz="1000" dirty="0">
                          <a:solidFill>
                            <a:schemeClr val="tx1"/>
                          </a:solidFill>
                          <a:latin typeface="+mj-lt"/>
                          <a:cs typeface="Amatic SC" panose="00000500000000000000" pitchFamily="2" charset="-79"/>
                        </a:rPr>
                        <a:t>Goodnight Moon</a:t>
                      </a:r>
                    </a:p>
                    <a:p>
                      <a:pPr algn="ctr"/>
                      <a:r>
                        <a:rPr lang="en-GB" sz="1000" dirty="0">
                          <a:solidFill>
                            <a:schemeClr val="tx1"/>
                          </a:solidFill>
                          <a:latin typeface="+mj-lt"/>
                          <a:cs typeface="Amatic SC" panose="00000500000000000000" pitchFamily="2" charset="-79"/>
                        </a:rPr>
                        <a:t>Here we are</a:t>
                      </a:r>
                    </a:p>
                    <a:p>
                      <a:pPr algn="ctr"/>
                      <a:r>
                        <a:rPr lang="en-GB" sz="1000" dirty="0" err="1">
                          <a:solidFill>
                            <a:schemeClr val="tx1"/>
                          </a:solidFill>
                          <a:latin typeface="+mj-lt"/>
                          <a:cs typeface="Amatic SC" panose="00000500000000000000" pitchFamily="2" charset="-79"/>
                        </a:rPr>
                        <a:t>Funnybones</a:t>
                      </a:r>
                      <a:endParaRPr lang="en-GB" sz="1000" dirty="0">
                        <a:solidFill>
                          <a:schemeClr val="tx1"/>
                        </a:solidFill>
                        <a:latin typeface="+mj-lt"/>
                        <a:cs typeface="Amatic SC" panose="00000500000000000000" pitchFamily="2" charset="-79"/>
                      </a:endParaRPr>
                    </a:p>
                    <a:p>
                      <a:pPr algn="ctr"/>
                      <a:r>
                        <a:rPr lang="en-GB" sz="1000" dirty="0">
                          <a:solidFill>
                            <a:schemeClr val="tx1"/>
                          </a:solidFill>
                          <a:latin typeface="+mj-lt"/>
                          <a:cs typeface="Amatic SC" panose="00000500000000000000" pitchFamily="2" charset="-79"/>
                        </a:rPr>
                        <a:t>Your Fantastic Brain</a:t>
                      </a:r>
                    </a:p>
                    <a:p>
                      <a:pPr algn="ctr"/>
                      <a:r>
                        <a:rPr lang="en-GB" sz="1000" dirty="0">
                          <a:solidFill>
                            <a:schemeClr val="tx1"/>
                          </a:solidFill>
                          <a:latin typeface="+mj-lt"/>
                          <a:cs typeface="Amatic SC" panose="00000500000000000000" pitchFamily="2" charset="-79"/>
                        </a:rPr>
                        <a:t>Can I build another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000" kern="1200" dirty="0">
                          <a:solidFill>
                            <a:srgbClr val="FF0000"/>
                          </a:solidFill>
                          <a:effectLst/>
                          <a:latin typeface="+mj-lt"/>
                          <a:ea typeface="+mn-ea"/>
                          <a:cs typeface="+mn-cs"/>
                        </a:rPr>
                        <a:t>Sam and Dave Dig a Hole</a:t>
                      </a:r>
                    </a:p>
                    <a:p>
                      <a:pPr algn="ctr"/>
                      <a:r>
                        <a:rPr lang="en-GB" sz="1000" kern="1200" dirty="0">
                          <a:solidFill>
                            <a:srgbClr val="FF0000"/>
                          </a:solidFill>
                          <a:effectLst/>
                          <a:latin typeface="+mj-lt"/>
                          <a:ea typeface="+mn-ea"/>
                          <a:cs typeface="+mn-cs"/>
                        </a:rPr>
                        <a:t>How to Make a Chocolate Cake </a:t>
                      </a:r>
                      <a:r>
                        <a:rPr lang="en-GB" sz="1000" kern="1200" dirty="0">
                          <a:solidFill>
                            <a:schemeClr val="dk1"/>
                          </a:solidFill>
                          <a:effectLst/>
                          <a:latin typeface="+mj-lt"/>
                          <a:ea typeface="+mn-ea"/>
                          <a:cs typeface="+mn-cs"/>
                        </a:rPr>
                        <a:t>(healthy eating)</a:t>
                      </a:r>
                    </a:p>
                    <a:p>
                      <a:pPr algn="ctr"/>
                      <a:r>
                        <a:rPr lang="en-GB" sz="1000" kern="1200" dirty="0">
                          <a:solidFill>
                            <a:schemeClr val="dk1"/>
                          </a:solidFill>
                          <a:effectLst/>
                          <a:latin typeface="+mj-lt"/>
                          <a:ea typeface="+mn-ea"/>
                          <a:cs typeface="+mn-cs"/>
                        </a:rPr>
                        <a:t>On the Way Home</a:t>
                      </a:r>
                    </a:p>
                    <a:p>
                      <a:pPr algn="ctr"/>
                      <a:r>
                        <a:rPr lang="en-GB" sz="1000" kern="1200" dirty="0">
                          <a:solidFill>
                            <a:schemeClr val="dk1"/>
                          </a:solidFill>
                          <a:effectLst/>
                          <a:latin typeface="+mj-lt"/>
                          <a:ea typeface="+mn-ea"/>
                          <a:cs typeface="+mn-cs"/>
                        </a:rPr>
                        <a:t>Owl Babies</a:t>
                      </a:r>
                    </a:p>
                    <a:p>
                      <a:pPr algn="ctr"/>
                      <a:r>
                        <a:rPr lang="en-GB" sz="1000" kern="1200" dirty="0">
                          <a:solidFill>
                            <a:schemeClr val="dk1"/>
                          </a:solidFill>
                          <a:effectLst/>
                          <a:latin typeface="+mj-lt"/>
                          <a:ea typeface="+mn-ea"/>
                          <a:cs typeface="+mn-cs"/>
                        </a:rPr>
                        <a:t>Frog is a Hero</a:t>
                      </a:r>
                    </a:p>
                    <a:p>
                      <a:pPr algn="ctr"/>
                      <a:r>
                        <a:rPr lang="en-GB" sz="1000" kern="1200" dirty="0" err="1">
                          <a:solidFill>
                            <a:schemeClr val="dk1"/>
                          </a:solidFill>
                          <a:effectLst/>
                          <a:latin typeface="+mj-lt"/>
                          <a:ea typeface="+mn-ea"/>
                          <a:cs typeface="+mn-cs"/>
                        </a:rPr>
                        <a:t>Scardey</a:t>
                      </a:r>
                      <a:r>
                        <a:rPr lang="en-GB" sz="1000" kern="1200" dirty="0">
                          <a:solidFill>
                            <a:schemeClr val="dk1"/>
                          </a:solidFill>
                          <a:effectLst/>
                          <a:latin typeface="+mj-lt"/>
                          <a:ea typeface="+mn-ea"/>
                          <a:cs typeface="+mn-cs"/>
                        </a:rPr>
                        <a:t> Squirrel</a:t>
                      </a:r>
                    </a:p>
                    <a:p>
                      <a:pPr algn="ctr"/>
                      <a:r>
                        <a:rPr lang="en-GB" sz="1000" kern="1200" dirty="0">
                          <a:solidFill>
                            <a:schemeClr val="dk1"/>
                          </a:solidFill>
                          <a:effectLst/>
                          <a:latin typeface="+mj-lt"/>
                          <a:ea typeface="+mn-ea"/>
                          <a:cs typeface="+mn-cs"/>
                        </a:rPr>
                        <a:t>Six Dinner Sid</a:t>
                      </a:r>
                    </a:p>
                    <a:p>
                      <a:pPr algn="ctr"/>
                      <a:r>
                        <a:rPr lang="en-GB" sz="1000" kern="1200" dirty="0" err="1">
                          <a:solidFill>
                            <a:schemeClr val="dk1"/>
                          </a:solidFill>
                          <a:effectLst/>
                          <a:latin typeface="+mj-lt"/>
                          <a:ea typeface="+mn-ea"/>
                          <a:cs typeface="+mn-cs"/>
                        </a:rPr>
                        <a:t>Supertato</a:t>
                      </a:r>
                      <a:endParaRPr lang="en-GB" sz="1000" kern="1200" dirty="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solidFill>
                            <a:srgbClr val="FF0000"/>
                          </a:solidFill>
                          <a:effectLst/>
                          <a:latin typeface="+mj-lt"/>
                          <a:ea typeface="Calibri" panose="020F0502020204030204" pitchFamily="34" charset="0"/>
                          <a:cs typeface="Times New Roman" panose="02020603050405020304" pitchFamily="18" charset="0"/>
                        </a:rPr>
                        <a:t>We’re Going on a Bear Hunt</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Mr </a:t>
                      </a:r>
                      <a:r>
                        <a:rPr lang="en-GB" sz="1000" dirty="0" err="1">
                          <a:effectLst/>
                          <a:latin typeface="+mj-lt"/>
                          <a:ea typeface="Calibri" panose="020F0502020204030204" pitchFamily="34" charset="0"/>
                          <a:cs typeface="Times New Roman" panose="02020603050405020304" pitchFamily="18" charset="0"/>
                        </a:rPr>
                        <a:t>Gumpy’s</a:t>
                      </a:r>
                      <a:r>
                        <a:rPr lang="en-GB" sz="1000" dirty="0">
                          <a:effectLst/>
                          <a:latin typeface="+mj-lt"/>
                          <a:ea typeface="Calibri" panose="020F0502020204030204" pitchFamily="34" charset="0"/>
                          <a:cs typeface="Times New Roman" panose="02020603050405020304" pitchFamily="18" charset="0"/>
                        </a:rPr>
                        <a:t> Outing</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Mrs Armitage</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The Naughty Bus</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Whatever Next</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Pirate Pete</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Journey</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The </a:t>
                      </a:r>
                      <a:r>
                        <a:rPr lang="en-GB" sz="1000" dirty="0" err="1">
                          <a:effectLst/>
                          <a:latin typeface="+mj-lt"/>
                          <a:ea typeface="Calibri" panose="020F0502020204030204" pitchFamily="34" charset="0"/>
                          <a:cs typeface="Times New Roman" panose="02020603050405020304" pitchFamily="18" charset="0"/>
                        </a:rPr>
                        <a:t>Grumpalump</a:t>
                      </a:r>
                      <a:endParaRPr lang="en-GB" sz="1000" dirty="0">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solidFill>
                            <a:srgbClr val="FF0000"/>
                          </a:solidFill>
                          <a:effectLst/>
                          <a:latin typeface="+mj-lt"/>
                          <a:ea typeface="Calibri" panose="020F0502020204030204" pitchFamily="34" charset="0"/>
                          <a:cs typeface="Times New Roman" panose="02020603050405020304" pitchFamily="18" charset="0"/>
                        </a:rPr>
                        <a:t>Perfectly Norman</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dirty="0">
                          <a:solidFill>
                            <a:srgbClr val="FF0000"/>
                          </a:solidFill>
                          <a:effectLst/>
                          <a:latin typeface="+mj-lt"/>
                          <a:ea typeface="Calibri" panose="020F0502020204030204" pitchFamily="34" charset="0"/>
                          <a:cs typeface="Times New Roman" panose="02020603050405020304" pitchFamily="18" charset="0"/>
                        </a:rPr>
                        <a:t>Pigs Might Fly</a:t>
                      </a:r>
                    </a:p>
                    <a:p>
                      <a:pPr algn="ctr">
                        <a:lnSpc>
                          <a:spcPct val="115000"/>
                        </a:lnSpc>
                        <a:spcAft>
                          <a:spcPts val="0"/>
                        </a:spcAft>
                      </a:pPr>
                      <a:r>
                        <a:rPr lang="en-GB" sz="1000" dirty="0" err="1">
                          <a:solidFill>
                            <a:srgbClr val="FF0000"/>
                          </a:solidFill>
                          <a:effectLst/>
                          <a:latin typeface="+mj-lt"/>
                          <a:ea typeface="Calibri" panose="020F0502020204030204" pitchFamily="34" charset="0"/>
                          <a:cs typeface="Times New Roman" panose="02020603050405020304" pitchFamily="18" charset="0"/>
                        </a:rPr>
                        <a:t>Handa’s</a:t>
                      </a:r>
                      <a:r>
                        <a:rPr lang="en-GB" sz="1000" dirty="0">
                          <a:solidFill>
                            <a:srgbClr val="FF0000"/>
                          </a:solidFill>
                          <a:effectLst/>
                          <a:latin typeface="+mj-lt"/>
                          <a:ea typeface="Calibri" panose="020F0502020204030204" pitchFamily="34" charset="0"/>
                          <a:cs typeface="Times New Roman" panose="02020603050405020304" pitchFamily="18" charset="0"/>
                        </a:rPr>
                        <a:t> Surprise</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The Name Jar</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Hello World</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One Day So Many Ways</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A New Home for a Pirate</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The House that Jack Built</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Iggy Peck Architect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solidFill>
                            <a:srgbClr val="FF0000"/>
                          </a:solidFill>
                          <a:effectLst/>
                          <a:latin typeface="+mj-lt"/>
                          <a:ea typeface="Calibri" panose="020F0502020204030204" pitchFamily="34" charset="0"/>
                          <a:cs typeface="Times New Roman" panose="02020603050405020304" pitchFamily="18" charset="0"/>
                        </a:rPr>
                        <a:t>Penguins</a:t>
                      </a:r>
                    </a:p>
                    <a:p>
                      <a:pPr algn="ctr">
                        <a:lnSpc>
                          <a:spcPct val="115000"/>
                        </a:lnSpc>
                        <a:spcAft>
                          <a:spcPts val="0"/>
                        </a:spcAft>
                      </a:pPr>
                      <a:r>
                        <a:rPr lang="en-GB" sz="1000" dirty="0">
                          <a:solidFill>
                            <a:srgbClr val="FF0000"/>
                          </a:solidFill>
                          <a:effectLst/>
                          <a:latin typeface="+mj-lt"/>
                          <a:ea typeface="Calibri" panose="020F0502020204030204" pitchFamily="34" charset="0"/>
                          <a:cs typeface="Times New Roman" panose="02020603050405020304" pitchFamily="18" charset="0"/>
                        </a:rPr>
                        <a:t>I </a:t>
                      </a:r>
                      <a:r>
                        <a:rPr lang="en-GB" sz="1000" dirty="0" err="1">
                          <a:solidFill>
                            <a:srgbClr val="FF0000"/>
                          </a:solidFill>
                          <a:effectLst/>
                          <a:latin typeface="+mj-lt"/>
                          <a:ea typeface="Calibri" panose="020F0502020204030204" pitchFamily="34" charset="0"/>
                          <a:cs typeface="Times New Roman" panose="02020603050405020304" pitchFamily="18" charset="0"/>
                        </a:rPr>
                        <a:t>Wanna</a:t>
                      </a:r>
                      <a:r>
                        <a:rPr lang="en-GB" sz="1000" dirty="0">
                          <a:solidFill>
                            <a:srgbClr val="FF0000"/>
                          </a:solidFill>
                          <a:effectLst/>
                          <a:latin typeface="+mj-lt"/>
                          <a:ea typeface="Calibri" panose="020F0502020204030204" pitchFamily="34" charset="0"/>
                          <a:cs typeface="Times New Roman" panose="02020603050405020304" pitchFamily="18" charset="0"/>
                        </a:rPr>
                        <a:t> Iguana</a:t>
                      </a:r>
                    </a:p>
                    <a:p>
                      <a:pPr algn="ctr">
                        <a:lnSpc>
                          <a:spcPct val="115000"/>
                        </a:lnSpc>
                        <a:spcAft>
                          <a:spcPts val="0"/>
                        </a:spcAft>
                      </a:pPr>
                      <a:r>
                        <a:rPr lang="en-GB" sz="1000" dirty="0">
                          <a:solidFill>
                            <a:srgbClr val="FF0000"/>
                          </a:solidFill>
                          <a:effectLst/>
                          <a:latin typeface="+mj-lt"/>
                          <a:ea typeface="Calibri" panose="020F0502020204030204" pitchFamily="34" charset="0"/>
                          <a:cs typeface="Times New Roman" panose="02020603050405020304" pitchFamily="18" charset="0"/>
                        </a:rPr>
                        <a:t>If Sharks </a:t>
                      </a:r>
                      <a:r>
                        <a:rPr lang="en-GB" sz="1000" dirty="0" err="1">
                          <a:solidFill>
                            <a:srgbClr val="FF0000"/>
                          </a:solidFill>
                          <a:effectLst/>
                          <a:latin typeface="+mj-lt"/>
                          <a:ea typeface="Calibri" panose="020F0502020204030204" pitchFamily="34" charset="0"/>
                          <a:cs typeface="Times New Roman" panose="02020603050405020304" pitchFamily="18" charset="0"/>
                        </a:rPr>
                        <a:t>Dissapeared</a:t>
                      </a:r>
                      <a:endParaRPr lang="en-GB" sz="1000" dirty="0">
                        <a:solidFill>
                          <a:srgbClr val="FF0000"/>
                        </a:solidFill>
                        <a:effectLst/>
                        <a:latin typeface="+mj-lt"/>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The Most Magnificent Thing – STEM making for an animal</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How Many Legs</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Eric Carle stories</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Picture books - The Lion and the Mouse/ Tuesday/ Flotsam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solidFill>
                            <a:srgbClr val="FF0000"/>
                          </a:solidFill>
                          <a:effectLst/>
                          <a:latin typeface="+mj-lt"/>
                          <a:ea typeface="Calibri" panose="020F0502020204030204" pitchFamily="34" charset="0"/>
                          <a:cs typeface="Times New Roman" panose="02020603050405020304" pitchFamily="18" charset="0"/>
                        </a:rPr>
                        <a:t>Jack and the Jelly Bean Stalk</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Shh!</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The Kiss that Missed</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The Queens Knickers</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Growing/ Changing Transitioning to Y1 - The Growing Story</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Titch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7345316"/>
                  </a:ext>
                </a:extLst>
              </a:tr>
              <a:tr h="39184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Amatic SC" panose="00000500000000000000" pitchFamily="2" charset="-79"/>
                          <a:cs typeface="Amatic SC" panose="00000500000000000000" pitchFamily="2" charset="-79"/>
                        </a:rPr>
                        <a:t>Role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dirty="0">
                          <a:solidFill>
                            <a:schemeClr val="tx1"/>
                          </a:solidFill>
                          <a:latin typeface="+mj-lt"/>
                          <a:cs typeface="Amatic SC" panose="00000500000000000000" pitchFamily="2" charset="-79"/>
                        </a:rPr>
                        <a:t>Home Corner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000" kern="1200" dirty="0">
                          <a:solidFill>
                            <a:schemeClr val="dk1"/>
                          </a:solidFill>
                          <a:effectLst/>
                          <a:latin typeface="+mj-lt"/>
                          <a:ea typeface="+mn-ea"/>
                          <a:cs typeface="+mn-cs"/>
                        </a:rPr>
                        <a:t>Doctors/ Jolly Christmas Postman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Boxes (whatever next)/ Pirate Ship/ Chinese Cafe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dirty="0">
                          <a:solidFill>
                            <a:schemeClr val="tx1"/>
                          </a:solidFill>
                          <a:latin typeface="+mj-lt"/>
                          <a:cs typeface="Amatic SC" panose="00000500000000000000" pitchFamily="2" charset="-79"/>
                        </a:rPr>
                        <a:t>Building site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Vets/ Zoo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Castle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84477818"/>
                  </a:ext>
                </a:extLst>
              </a:tr>
              <a:tr h="1712735">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dirty="0">
                          <a:solidFill>
                            <a:schemeClr val="tx1"/>
                          </a:solidFill>
                          <a:latin typeface="+mj-lt"/>
                          <a:cs typeface="Amatic SC" panose="00000500000000000000" pitchFamily="2" charset="-79"/>
                        </a:rPr>
                        <a:t>Visit to the church 23</a:t>
                      </a:r>
                      <a:r>
                        <a:rPr lang="en-US" sz="1000" baseline="30000" dirty="0">
                          <a:solidFill>
                            <a:schemeClr val="tx1"/>
                          </a:solidFill>
                          <a:latin typeface="+mj-lt"/>
                          <a:cs typeface="Amatic SC" panose="00000500000000000000" pitchFamily="2" charset="-79"/>
                        </a:rPr>
                        <a:t>rd</a:t>
                      </a:r>
                      <a:r>
                        <a:rPr lang="en-US" sz="1000" dirty="0">
                          <a:solidFill>
                            <a:schemeClr val="tx1"/>
                          </a:solidFill>
                          <a:latin typeface="+mj-lt"/>
                          <a:cs typeface="Amatic SC" panose="00000500000000000000" pitchFamily="2" charset="-79"/>
                        </a:rPr>
                        <a:t> Sept</a:t>
                      </a:r>
                    </a:p>
                    <a:p>
                      <a:pPr algn="ctr"/>
                      <a:r>
                        <a:rPr lang="en-US" sz="1000" dirty="0">
                          <a:solidFill>
                            <a:schemeClr val="tx1"/>
                          </a:solidFill>
                          <a:latin typeface="+mj-lt"/>
                          <a:cs typeface="Amatic SC" panose="00000500000000000000" pitchFamily="2" charset="-79"/>
                        </a:rPr>
                        <a:t>Family Friday 1</a:t>
                      </a:r>
                      <a:r>
                        <a:rPr lang="en-US" sz="1000" baseline="30000" dirty="0">
                          <a:solidFill>
                            <a:schemeClr val="tx1"/>
                          </a:solidFill>
                          <a:latin typeface="+mj-lt"/>
                          <a:cs typeface="Amatic SC" panose="00000500000000000000" pitchFamily="2" charset="-79"/>
                        </a:rPr>
                        <a:t>st</a:t>
                      </a:r>
                      <a:r>
                        <a:rPr lang="en-US" sz="1000" dirty="0">
                          <a:solidFill>
                            <a:schemeClr val="tx1"/>
                          </a:solidFill>
                          <a:latin typeface="+mj-lt"/>
                          <a:cs typeface="Amatic SC" panose="00000500000000000000" pitchFamily="2" charset="-79"/>
                        </a:rPr>
                        <a:t> Oct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j-lt"/>
                          <a:ea typeface="+mn-ea"/>
                          <a:cs typeface="+mn-cs"/>
                        </a:rPr>
                        <a:t>Diwali Day 15</a:t>
                      </a:r>
                      <a:r>
                        <a:rPr lang="en-GB" sz="1000" kern="1200" baseline="30000" dirty="0">
                          <a:solidFill>
                            <a:schemeClr val="dk1"/>
                          </a:solidFill>
                          <a:effectLst/>
                          <a:latin typeface="+mj-lt"/>
                          <a:ea typeface="+mn-ea"/>
                          <a:cs typeface="+mn-cs"/>
                        </a:rPr>
                        <a:t>th</a:t>
                      </a:r>
                      <a:r>
                        <a:rPr lang="en-GB" sz="1000" kern="1200" dirty="0">
                          <a:solidFill>
                            <a:schemeClr val="dk1"/>
                          </a:solidFill>
                          <a:effectLst/>
                          <a:latin typeface="+mj-lt"/>
                          <a:ea typeface="+mn-ea"/>
                          <a:cs typeface="+mn-cs"/>
                        </a:rPr>
                        <a:t> October</a:t>
                      </a:r>
                    </a:p>
                    <a:p>
                      <a:pPr algn="ctr"/>
                      <a:endParaRPr lang="en-US" sz="800" dirty="0">
                        <a:solidFill>
                          <a:schemeClr val="tx1"/>
                        </a:solidFill>
                        <a:latin typeface="+mj-lt"/>
                        <a:cs typeface="Amatic SC" panose="00000500000000000000" pitchFamily="2" charset="-79"/>
                      </a:endParaRPr>
                    </a:p>
                    <a:p>
                      <a:pPr algn="ctr"/>
                      <a:r>
                        <a:rPr lang="en-US" sz="1000" dirty="0">
                          <a:solidFill>
                            <a:schemeClr val="tx1"/>
                          </a:solidFill>
                          <a:latin typeface="+mj-lt"/>
                          <a:cs typeface="Amatic SC" panose="00000500000000000000" pitchFamily="2" charset="-79"/>
                        </a:rPr>
                        <a:t>Visit to Smite Farm 15</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Oct</a:t>
                      </a:r>
                    </a:p>
                    <a:p>
                      <a:pPr algn="ctr"/>
                      <a:r>
                        <a:rPr lang="en-US" sz="1000" dirty="0">
                          <a:solidFill>
                            <a:schemeClr val="tx1"/>
                          </a:solidFill>
                          <a:latin typeface="+mj-lt"/>
                          <a:cs typeface="Amatic SC" panose="00000500000000000000" pitchFamily="2" charset="-79"/>
                        </a:rPr>
                        <a:t>Links to Harvest  - Texts: Rosie’s walk, Little Red Hen, Farmer Duck</a:t>
                      </a:r>
                    </a:p>
                    <a:p>
                      <a:pPr algn="ctr"/>
                      <a:r>
                        <a:rPr lang="en-US" sz="1000" dirty="0">
                          <a:solidFill>
                            <a:schemeClr val="tx1"/>
                          </a:solidFill>
                          <a:latin typeface="+mj-lt"/>
                          <a:cs typeface="Amatic SC" panose="00000500000000000000" pitchFamily="2" charset="-79"/>
                        </a:rPr>
                        <a:t>First Aid Day 11</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Sept</a:t>
                      </a:r>
                    </a:p>
                    <a:p>
                      <a:pPr algn="ctr"/>
                      <a:r>
                        <a:rPr lang="en-US" sz="1000" dirty="0">
                          <a:solidFill>
                            <a:schemeClr val="tx1"/>
                          </a:solidFill>
                          <a:latin typeface="+mj-lt"/>
                          <a:cs typeface="Amatic SC" panose="00000500000000000000" pitchFamily="2" charset="-79"/>
                        </a:rPr>
                        <a:t>National Fitness Day 22</a:t>
                      </a:r>
                      <a:r>
                        <a:rPr lang="en-US" sz="1000" baseline="30000" dirty="0">
                          <a:solidFill>
                            <a:schemeClr val="tx1"/>
                          </a:solidFill>
                          <a:latin typeface="+mj-lt"/>
                          <a:cs typeface="Amatic SC" panose="00000500000000000000" pitchFamily="2" charset="-79"/>
                        </a:rPr>
                        <a:t>nd</a:t>
                      </a:r>
                      <a:r>
                        <a:rPr lang="en-US" sz="1000" dirty="0">
                          <a:solidFill>
                            <a:schemeClr val="tx1"/>
                          </a:solidFill>
                          <a:latin typeface="+mj-lt"/>
                          <a:cs typeface="Amatic SC" panose="00000500000000000000" pitchFamily="2" charset="-79"/>
                        </a:rPr>
                        <a:t> Sept</a:t>
                      </a:r>
                    </a:p>
                    <a:p>
                      <a:pPr algn="ctr"/>
                      <a:r>
                        <a:rPr lang="en-US" sz="1000" dirty="0">
                          <a:solidFill>
                            <a:schemeClr val="tx1"/>
                          </a:solidFill>
                          <a:latin typeface="+mj-lt"/>
                          <a:cs typeface="Amatic SC" panose="00000500000000000000" pitchFamily="2" charset="-79"/>
                        </a:rPr>
                        <a:t>World Smile Day 1</a:t>
                      </a:r>
                      <a:r>
                        <a:rPr lang="en-US" sz="1000" baseline="30000" dirty="0">
                          <a:solidFill>
                            <a:schemeClr val="tx1"/>
                          </a:solidFill>
                          <a:latin typeface="+mj-lt"/>
                          <a:cs typeface="Amatic SC" panose="00000500000000000000" pitchFamily="2" charset="-79"/>
                        </a:rPr>
                        <a:t>st</a:t>
                      </a:r>
                      <a:r>
                        <a:rPr lang="en-US" sz="1000" dirty="0">
                          <a:solidFill>
                            <a:schemeClr val="tx1"/>
                          </a:solidFill>
                          <a:latin typeface="+mj-lt"/>
                          <a:cs typeface="Amatic SC" panose="00000500000000000000" pitchFamily="2" charset="-79"/>
                        </a:rPr>
                        <a:t> Oct</a:t>
                      </a:r>
                    </a:p>
                    <a:p>
                      <a:pPr algn="ctr"/>
                      <a:r>
                        <a:rPr lang="en-US" sz="1000" dirty="0">
                          <a:solidFill>
                            <a:schemeClr val="tx1"/>
                          </a:solidFill>
                          <a:latin typeface="+mj-lt"/>
                          <a:cs typeface="Amatic SC" panose="00000500000000000000" pitchFamily="2" charset="-79"/>
                        </a:rPr>
                        <a:t>Grandparents Day 4</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Oct</a:t>
                      </a:r>
                    </a:p>
                    <a:p>
                      <a:pPr algn="ctr"/>
                      <a:r>
                        <a:rPr lang="en-GB" sz="1000" kern="1200" dirty="0">
                          <a:solidFill>
                            <a:schemeClr val="dk1"/>
                          </a:solidFill>
                          <a:effectLst/>
                          <a:latin typeface="+mj-lt"/>
                          <a:ea typeface="+mn-ea"/>
                          <a:cs typeface="+mn-cs"/>
                        </a:rPr>
                        <a:t>National Poetry Day7</a:t>
                      </a:r>
                      <a:r>
                        <a:rPr lang="en-GB" sz="1000" kern="1200" baseline="30000" dirty="0">
                          <a:solidFill>
                            <a:schemeClr val="dk1"/>
                          </a:solidFill>
                          <a:effectLst/>
                          <a:latin typeface="+mj-lt"/>
                          <a:ea typeface="+mn-ea"/>
                          <a:cs typeface="+mn-cs"/>
                        </a:rPr>
                        <a:t>th</a:t>
                      </a:r>
                      <a:r>
                        <a:rPr lang="en-GB" sz="1000" kern="1200" dirty="0">
                          <a:solidFill>
                            <a:schemeClr val="dk1"/>
                          </a:solidFill>
                          <a:effectLst/>
                          <a:latin typeface="+mj-lt"/>
                          <a:ea typeface="+mn-ea"/>
                          <a:cs typeface="+mn-cs"/>
                        </a:rPr>
                        <a:t> October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Visit from difference occupations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j-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Family Friday 3</a:t>
                      </a:r>
                      <a:r>
                        <a:rPr lang="en-US" sz="1000" baseline="30000" dirty="0">
                          <a:solidFill>
                            <a:schemeClr val="tx1"/>
                          </a:solidFill>
                          <a:latin typeface="+mj-lt"/>
                          <a:cs typeface="Amatic SC" panose="00000500000000000000" pitchFamily="2" charset="-79"/>
                        </a:rPr>
                        <a:t>rd</a:t>
                      </a:r>
                      <a:r>
                        <a:rPr lang="en-US" sz="1000" dirty="0">
                          <a:solidFill>
                            <a:schemeClr val="tx1"/>
                          </a:solidFill>
                          <a:latin typeface="+mj-lt"/>
                          <a:cs typeface="Amatic SC" panose="00000500000000000000" pitchFamily="2" charset="-79"/>
                        </a:rPr>
                        <a:t> Nov</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Trip to Smart Trees 7</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Dec</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Remembrance day 11</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Nov</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Christmas Time  / Nativity/Santa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kern="1200" dirty="0">
                        <a:solidFill>
                          <a:schemeClr val="dk1"/>
                        </a:solidFill>
                        <a:effectLst/>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Train/ boat trip</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Valentines</a:t>
                      </a:r>
                      <a:r>
                        <a:rPr lang="en-GB" sz="1000" baseline="0" dirty="0">
                          <a:effectLst/>
                          <a:latin typeface="+mj-lt"/>
                          <a:ea typeface="Calibri" panose="020F0502020204030204" pitchFamily="34" charset="0"/>
                          <a:cs typeface="Times New Roman" panose="02020603050405020304" pitchFamily="18" charset="0"/>
                        </a:rPr>
                        <a:t> day 14</a:t>
                      </a:r>
                      <a:r>
                        <a:rPr lang="en-GB" sz="1000" baseline="30000" dirty="0">
                          <a:effectLst/>
                          <a:latin typeface="+mj-lt"/>
                          <a:ea typeface="Calibri" panose="020F0502020204030204" pitchFamily="34" charset="0"/>
                          <a:cs typeface="Times New Roman" panose="02020603050405020304" pitchFamily="18" charset="0"/>
                        </a:rPr>
                        <a:t>th</a:t>
                      </a:r>
                      <a:r>
                        <a:rPr lang="en-GB" sz="1000" baseline="0" dirty="0">
                          <a:effectLst/>
                          <a:latin typeface="+mj-lt"/>
                          <a:ea typeface="Calibri" panose="020F0502020204030204" pitchFamily="34" charset="0"/>
                          <a:cs typeface="Times New Roman" panose="02020603050405020304" pitchFamily="18" charset="0"/>
                        </a:rPr>
                        <a:t> Feb</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Chinese New Year 1</a:t>
                      </a:r>
                      <a:r>
                        <a:rPr lang="en-GB" sz="1000" baseline="30000" dirty="0">
                          <a:effectLst/>
                          <a:latin typeface="+mj-lt"/>
                          <a:ea typeface="Calibri" panose="020F0502020204030204" pitchFamily="34" charset="0"/>
                          <a:cs typeface="Times New Roman" panose="02020603050405020304" pitchFamily="18" charset="0"/>
                        </a:rPr>
                        <a:t>st</a:t>
                      </a:r>
                      <a:r>
                        <a:rPr lang="en-GB" sz="1000" dirty="0">
                          <a:effectLst/>
                          <a:latin typeface="+mj-lt"/>
                          <a:ea typeface="Calibri" panose="020F0502020204030204" pitchFamily="34" charset="0"/>
                          <a:cs typeface="Times New Roman" panose="02020603050405020304" pitchFamily="18" charset="0"/>
                        </a:rPr>
                        <a:t> Feb</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Family Friday 7</a:t>
                      </a:r>
                      <a:r>
                        <a:rPr lang="en-GB" sz="1000" baseline="30000" dirty="0">
                          <a:effectLst/>
                          <a:latin typeface="+mj-lt"/>
                          <a:ea typeface="Calibri" panose="020F0502020204030204" pitchFamily="34" charset="0"/>
                          <a:cs typeface="Times New Roman" panose="02020603050405020304" pitchFamily="18" charset="0"/>
                        </a:rPr>
                        <a:t>th</a:t>
                      </a:r>
                      <a:r>
                        <a:rPr lang="en-GB" sz="1000" dirty="0">
                          <a:effectLst/>
                          <a:latin typeface="+mj-lt"/>
                          <a:ea typeface="Calibri" panose="020F0502020204030204" pitchFamily="34" charset="0"/>
                          <a:cs typeface="Times New Roman" panose="02020603050405020304" pitchFamily="18" charset="0"/>
                        </a:rPr>
                        <a:t> Jan &amp; 4</a:t>
                      </a:r>
                      <a:r>
                        <a:rPr lang="en-GB" sz="1000" baseline="30000" dirty="0">
                          <a:effectLst/>
                          <a:latin typeface="+mj-lt"/>
                          <a:ea typeface="Calibri" panose="020F0502020204030204" pitchFamily="34" charset="0"/>
                          <a:cs typeface="Times New Roman" panose="02020603050405020304" pitchFamily="18" charset="0"/>
                        </a:rPr>
                        <a:t>th</a:t>
                      </a:r>
                      <a:r>
                        <a:rPr lang="en-GB" sz="1000" dirty="0">
                          <a:effectLst/>
                          <a:latin typeface="+mj-lt"/>
                          <a:ea typeface="Calibri" panose="020F0502020204030204" pitchFamily="34" charset="0"/>
                          <a:cs typeface="Times New Roman" panose="02020603050405020304" pitchFamily="18" charset="0"/>
                        </a:rPr>
                        <a:t> Feb</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dirty="0">
                          <a:effectLst/>
                          <a:latin typeface="+mj-lt"/>
                          <a:ea typeface="Calibri" panose="020F0502020204030204" pitchFamily="34" charset="0"/>
                          <a:cs typeface="Times New Roman" panose="02020603050405020304" pitchFamily="18" charset="0"/>
                        </a:rPr>
                        <a:t>National Storytelling week 30</a:t>
                      </a:r>
                      <a:r>
                        <a:rPr lang="en-GB" sz="1000" baseline="30000" dirty="0">
                          <a:effectLst/>
                          <a:latin typeface="+mj-lt"/>
                          <a:ea typeface="Calibri" panose="020F0502020204030204" pitchFamily="34" charset="0"/>
                          <a:cs typeface="Times New Roman" panose="02020603050405020304" pitchFamily="18" charset="0"/>
                        </a:rPr>
                        <a:t>th</a:t>
                      </a:r>
                      <a:r>
                        <a:rPr lang="en-GB" sz="1000" dirty="0">
                          <a:effectLst/>
                          <a:latin typeface="+mj-lt"/>
                          <a:ea typeface="Calibri" panose="020F0502020204030204" pitchFamily="34" charset="0"/>
                          <a:cs typeface="Times New Roman" panose="02020603050405020304" pitchFamily="18" charset="0"/>
                        </a:rPr>
                        <a:t> Jan-6</a:t>
                      </a:r>
                      <a:r>
                        <a:rPr lang="en-GB" sz="1000" baseline="30000" dirty="0">
                          <a:effectLst/>
                          <a:latin typeface="+mj-lt"/>
                          <a:ea typeface="Calibri" panose="020F0502020204030204" pitchFamily="34" charset="0"/>
                          <a:cs typeface="Times New Roman" panose="02020603050405020304" pitchFamily="18" charset="0"/>
                        </a:rPr>
                        <a:t>th</a:t>
                      </a:r>
                      <a:r>
                        <a:rPr lang="en-GB" sz="1000" dirty="0">
                          <a:effectLst/>
                          <a:latin typeface="+mj-lt"/>
                          <a:ea typeface="Calibri" panose="020F0502020204030204" pitchFamily="34" charset="0"/>
                          <a:cs typeface="Times New Roman" panose="02020603050405020304" pitchFamily="18" charset="0"/>
                        </a:rPr>
                        <a:t> Feb</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Safer Internet Day 8</a:t>
                      </a:r>
                      <a:r>
                        <a:rPr lang="en-GB" sz="1000" baseline="30000" dirty="0">
                          <a:effectLst/>
                          <a:latin typeface="+mj-lt"/>
                          <a:ea typeface="Calibri" panose="020F0502020204030204" pitchFamily="34" charset="0"/>
                          <a:cs typeface="Times New Roman" panose="02020603050405020304" pitchFamily="18" charset="0"/>
                        </a:rPr>
                        <a:t>th</a:t>
                      </a:r>
                      <a:r>
                        <a:rPr lang="en-GB" sz="1000" dirty="0">
                          <a:effectLst/>
                          <a:latin typeface="+mj-lt"/>
                          <a:ea typeface="Calibri" panose="020F0502020204030204" pitchFamily="34" charset="0"/>
                          <a:cs typeface="Times New Roman" panose="02020603050405020304" pitchFamily="18" charset="0"/>
                        </a:rPr>
                        <a:t> Feb</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Random acts of Kindness Day 17</a:t>
                      </a:r>
                      <a:r>
                        <a:rPr lang="en-GB" sz="1000" baseline="30000" dirty="0">
                          <a:effectLst/>
                          <a:latin typeface="+mj-lt"/>
                          <a:ea typeface="Calibri" panose="020F0502020204030204" pitchFamily="34" charset="0"/>
                          <a:cs typeface="Times New Roman" panose="02020603050405020304" pitchFamily="18" charset="0"/>
                        </a:rPr>
                        <a:t>th</a:t>
                      </a:r>
                      <a:r>
                        <a:rPr lang="en-GB" sz="1000" dirty="0">
                          <a:effectLst/>
                          <a:latin typeface="+mj-lt"/>
                          <a:ea typeface="Calibri" panose="020F0502020204030204" pitchFamily="34" charset="0"/>
                          <a:cs typeface="Times New Roman" panose="02020603050405020304" pitchFamily="18" charset="0"/>
                        </a:rPr>
                        <a:t> Feb</a:t>
                      </a:r>
                    </a:p>
                    <a:p>
                      <a:pPr algn="ctr">
                        <a:lnSpc>
                          <a:spcPct val="115000"/>
                        </a:lnSpc>
                        <a:spcAft>
                          <a:spcPts val="0"/>
                        </a:spcAft>
                      </a:pPr>
                      <a:r>
                        <a:rPr lang="en-GB" sz="1000" dirty="0">
                          <a:effectLst/>
                          <a:latin typeface="+mj-lt"/>
                          <a:ea typeface="Calibri" panose="020F0502020204030204" pitchFamily="34" charset="0"/>
                          <a:cs typeface="Times New Roman" panose="02020603050405020304" pitchFamily="18" charset="0"/>
                        </a:rPr>
                        <a:t>National Handwriting Day 23</a:t>
                      </a:r>
                      <a:r>
                        <a:rPr lang="en-GB" sz="1000" baseline="30000" dirty="0">
                          <a:effectLst/>
                          <a:latin typeface="+mj-lt"/>
                          <a:ea typeface="Calibri" panose="020F0502020204030204" pitchFamily="34" charset="0"/>
                          <a:cs typeface="Times New Roman" panose="02020603050405020304" pitchFamily="18" charset="0"/>
                        </a:rPr>
                        <a:t>rd</a:t>
                      </a:r>
                      <a:r>
                        <a:rPr lang="en-GB" sz="1000" dirty="0">
                          <a:effectLst/>
                          <a:latin typeface="+mj-lt"/>
                          <a:ea typeface="Calibri" panose="020F0502020204030204" pitchFamily="34" charset="0"/>
                          <a:cs typeface="Times New Roman" panose="02020603050405020304" pitchFamily="18" charset="0"/>
                        </a:rPr>
                        <a:t> January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Walk around village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Family Friday 4</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March/ 1</a:t>
                      </a:r>
                      <a:r>
                        <a:rPr lang="en-US" sz="1000" baseline="30000" dirty="0">
                          <a:solidFill>
                            <a:schemeClr val="tx1"/>
                          </a:solidFill>
                          <a:latin typeface="+mj-lt"/>
                          <a:cs typeface="Amatic SC" panose="00000500000000000000" pitchFamily="2" charset="-79"/>
                        </a:rPr>
                        <a:t>st</a:t>
                      </a:r>
                      <a:r>
                        <a:rPr lang="en-US" sz="1000" dirty="0">
                          <a:solidFill>
                            <a:schemeClr val="tx1"/>
                          </a:solidFill>
                          <a:latin typeface="+mj-lt"/>
                          <a:cs typeface="Amatic SC" panose="00000500000000000000" pitchFamily="2" charset="-79"/>
                        </a:rPr>
                        <a:t> April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Mother’s Day 27</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March</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mj-lt"/>
                          <a:cs typeface="Amatic SC" panose="00000500000000000000" pitchFamily="2" charset="-79"/>
                        </a:rPr>
                        <a:t>World Book Day 3rd March</a:t>
                      </a:r>
                    </a:p>
                    <a:p>
                      <a:pPr algn="ctr">
                        <a:lnSpc>
                          <a:spcPct val="100000"/>
                        </a:lnSpc>
                        <a:spcAft>
                          <a:spcPts val="0"/>
                        </a:spcAft>
                      </a:pPr>
                      <a:r>
                        <a:rPr lang="en-GB" sz="1000" dirty="0">
                          <a:effectLst/>
                          <a:latin typeface="+mj-lt"/>
                          <a:ea typeface="Calibri" panose="020F0502020204030204" pitchFamily="34" charset="0"/>
                          <a:cs typeface="Calibri" panose="020F0502020204030204" pitchFamily="34" charset="0"/>
                        </a:rPr>
                        <a:t>Lent 2</a:t>
                      </a:r>
                      <a:r>
                        <a:rPr lang="en-GB" sz="1000" baseline="30000" dirty="0">
                          <a:effectLst/>
                          <a:latin typeface="+mj-lt"/>
                          <a:ea typeface="Calibri" panose="020F0502020204030204" pitchFamily="34" charset="0"/>
                          <a:cs typeface="Calibri" panose="020F0502020204030204" pitchFamily="34" charset="0"/>
                        </a:rPr>
                        <a:t>nd</a:t>
                      </a:r>
                      <a:r>
                        <a:rPr lang="en-GB" sz="1000" dirty="0">
                          <a:effectLst/>
                          <a:latin typeface="+mj-lt"/>
                          <a:ea typeface="Calibri" panose="020F0502020204030204" pitchFamily="34" charset="0"/>
                          <a:cs typeface="Calibri" panose="020F0502020204030204" pitchFamily="34" charset="0"/>
                        </a:rPr>
                        <a:t> March</a:t>
                      </a:r>
                    </a:p>
                    <a:p>
                      <a:pPr algn="ctr">
                        <a:lnSpc>
                          <a:spcPct val="100000"/>
                        </a:lnSpc>
                        <a:spcAft>
                          <a:spcPts val="0"/>
                        </a:spcAft>
                      </a:pPr>
                      <a:r>
                        <a:rPr lang="en-GB" sz="1000" dirty="0">
                          <a:effectLst/>
                          <a:latin typeface="+mj-lt"/>
                          <a:ea typeface="Calibri" panose="020F0502020204030204" pitchFamily="34" charset="0"/>
                          <a:cs typeface="Calibri" panose="020F0502020204030204" pitchFamily="34" charset="0"/>
                        </a:rPr>
                        <a:t>Easter – We’re Going on an Egg Hunt</a:t>
                      </a:r>
                    </a:p>
                    <a:p>
                      <a:pPr algn="ctr">
                        <a:lnSpc>
                          <a:spcPct val="100000"/>
                        </a:lnSpc>
                        <a:spcAft>
                          <a:spcPts val="0"/>
                        </a:spcAft>
                      </a:pPr>
                      <a:r>
                        <a:rPr lang="en-GB" sz="1000" dirty="0">
                          <a:effectLst/>
                          <a:latin typeface="+mj-lt"/>
                          <a:ea typeface="Calibri" panose="020F0502020204030204" pitchFamily="34" charset="0"/>
                          <a:cs typeface="Calibri" panose="020F0502020204030204" pitchFamily="34" charset="0"/>
                        </a:rPr>
                        <a:t>Ramadan 2</a:t>
                      </a:r>
                      <a:r>
                        <a:rPr lang="en-GB" sz="1000" baseline="30000" dirty="0">
                          <a:effectLst/>
                          <a:latin typeface="+mj-lt"/>
                          <a:ea typeface="Calibri" panose="020F0502020204030204" pitchFamily="34" charset="0"/>
                          <a:cs typeface="Calibri" panose="020F0502020204030204" pitchFamily="34" charset="0"/>
                        </a:rPr>
                        <a:t>nd</a:t>
                      </a:r>
                      <a:r>
                        <a:rPr lang="en-GB" sz="1000" dirty="0">
                          <a:effectLst/>
                          <a:latin typeface="+mj-lt"/>
                          <a:ea typeface="Calibri" panose="020F0502020204030204" pitchFamily="34" charset="0"/>
                          <a:cs typeface="Calibri" panose="020F0502020204030204" pitchFamily="34" charset="0"/>
                        </a:rPr>
                        <a:t> April</a:t>
                      </a:r>
                    </a:p>
                    <a:p>
                      <a:pPr algn="ctr">
                        <a:lnSpc>
                          <a:spcPct val="100000"/>
                        </a:lnSpc>
                        <a:spcAft>
                          <a:spcPts val="0"/>
                        </a:spcAft>
                      </a:pPr>
                      <a:r>
                        <a:rPr lang="en-GB" sz="1000" dirty="0">
                          <a:effectLst/>
                          <a:latin typeface="+mj-lt"/>
                          <a:ea typeface="Calibri" panose="020F0502020204030204" pitchFamily="34" charset="0"/>
                          <a:cs typeface="Calibri" panose="020F0502020204030204" pitchFamily="34" charset="0"/>
                        </a:rPr>
                        <a:t>World Book Day 4</a:t>
                      </a:r>
                      <a:r>
                        <a:rPr lang="en-GB" sz="1000" baseline="30000" dirty="0">
                          <a:effectLst/>
                          <a:latin typeface="+mj-lt"/>
                          <a:ea typeface="Calibri" panose="020F0502020204030204" pitchFamily="34" charset="0"/>
                          <a:cs typeface="Calibri" panose="020F0502020204030204" pitchFamily="34" charset="0"/>
                        </a:rPr>
                        <a:t>th</a:t>
                      </a:r>
                      <a:r>
                        <a:rPr lang="en-GB" sz="1000" dirty="0">
                          <a:effectLst/>
                          <a:latin typeface="+mj-lt"/>
                          <a:ea typeface="Calibri" panose="020F0502020204030204" pitchFamily="34" charset="0"/>
                          <a:cs typeface="Calibri" panose="020F0502020204030204" pitchFamily="34" charset="0"/>
                        </a:rPr>
                        <a:t> March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dirty="0">
                          <a:solidFill>
                            <a:schemeClr val="tx1"/>
                          </a:solidFill>
                          <a:latin typeface="+mj-lt"/>
                          <a:cs typeface="Amatic SC" panose="00000500000000000000" pitchFamily="2" charset="-79"/>
                        </a:rPr>
                        <a:t>Visit from an animal expert</a:t>
                      </a:r>
                    </a:p>
                    <a:p>
                      <a:pPr algn="ctr"/>
                      <a:r>
                        <a:rPr lang="en-US" sz="1000" dirty="0">
                          <a:solidFill>
                            <a:schemeClr val="tx1"/>
                          </a:solidFill>
                          <a:latin typeface="+mj-lt"/>
                          <a:cs typeface="Amatic SC" panose="00000500000000000000" pitchFamily="2" charset="-79"/>
                        </a:rPr>
                        <a:t>Caterpillars in</a:t>
                      </a:r>
                    </a:p>
                    <a:p>
                      <a:pPr algn="ctr"/>
                      <a:r>
                        <a:rPr lang="en-US" sz="1000" dirty="0">
                          <a:solidFill>
                            <a:schemeClr val="tx1"/>
                          </a:solidFill>
                          <a:latin typeface="+mj-lt"/>
                          <a:cs typeface="Amatic SC" panose="00000500000000000000" pitchFamily="2" charset="-79"/>
                        </a:rPr>
                        <a:t>Frogspawn in classroom or</a:t>
                      </a:r>
                      <a:r>
                        <a:rPr lang="en-US" sz="1000" baseline="0" dirty="0">
                          <a:solidFill>
                            <a:schemeClr val="tx1"/>
                          </a:solidFill>
                          <a:latin typeface="+mj-lt"/>
                          <a:cs typeface="Amatic SC" panose="00000500000000000000" pitchFamily="2" charset="-79"/>
                        </a:rPr>
                        <a:t> pond visits</a:t>
                      </a:r>
                    </a:p>
                    <a:p>
                      <a:pPr algn="ctr"/>
                      <a:r>
                        <a:rPr lang="en-US" sz="1000" baseline="0" dirty="0">
                          <a:solidFill>
                            <a:schemeClr val="tx1"/>
                          </a:solidFill>
                          <a:latin typeface="+mj-lt"/>
                          <a:cs typeface="Amatic SC" panose="00000500000000000000" pitchFamily="2" charset="-79"/>
                        </a:rPr>
                        <a:t>Family Friday 6</a:t>
                      </a:r>
                      <a:r>
                        <a:rPr lang="en-US" sz="1000" baseline="30000" dirty="0">
                          <a:solidFill>
                            <a:schemeClr val="tx1"/>
                          </a:solidFill>
                          <a:latin typeface="+mj-lt"/>
                          <a:cs typeface="Amatic SC" panose="00000500000000000000" pitchFamily="2" charset="-79"/>
                        </a:rPr>
                        <a:t>th</a:t>
                      </a:r>
                      <a:r>
                        <a:rPr lang="en-US" sz="1000" baseline="0" dirty="0">
                          <a:solidFill>
                            <a:schemeClr val="tx1"/>
                          </a:solidFill>
                          <a:latin typeface="+mj-lt"/>
                          <a:cs typeface="Amatic SC" panose="00000500000000000000" pitchFamily="2" charset="-79"/>
                        </a:rPr>
                        <a:t> May</a:t>
                      </a:r>
                    </a:p>
                    <a:p>
                      <a:pPr algn="ctr"/>
                      <a:endParaRPr lang="en-US" sz="10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dirty="0">
                          <a:solidFill>
                            <a:schemeClr val="tx1"/>
                          </a:solidFill>
                          <a:latin typeface="+mj-lt"/>
                          <a:cs typeface="Amatic SC" panose="00000500000000000000" pitchFamily="2" charset="-79"/>
                        </a:rPr>
                        <a:t>Castle visit</a:t>
                      </a:r>
                    </a:p>
                    <a:p>
                      <a:pPr algn="ctr"/>
                      <a:r>
                        <a:rPr lang="en-US" sz="1000" dirty="0">
                          <a:solidFill>
                            <a:schemeClr val="tx1"/>
                          </a:solidFill>
                          <a:latin typeface="+mj-lt"/>
                          <a:cs typeface="Amatic SC" panose="00000500000000000000" pitchFamily="2" charset="-79"/>
                        </a:rPr>
                        <a:t>Family Friday 10</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June &amp; 1</a:t>
                      </a:r>
                      <a:r>
                        <a:rPr lang="en-US" sz="1000" baseline="30000" dirty="0">
                          <a:solidFill>
                            <a:schemeClr val="tx1"/>
                          </a:solidFill>
                          <a:latin typeface="+mj-lt"/>
                          <a:cs typeface="Amatic SC" panose="00000500000000000000" pitchFamily="2" charset="-79"/>
                        </a:rPr>
                        <a:t>st</a:t>
                      </a:r>
                      <a:r>
                        <a:rPr lang="en-US" sz="1000" dirty="0">
                          <a:solidFill>
                            <a:schemeClr val="tx1"/>
                          </a:solidFill>
                          <a:latin typeface="+mj-lt"/>
                          <a:cs typeface="Amatic SC" panose="00000500000000000000" pitchFamily="2" charset="-79"/>
                        </a:rPr>
                        <a:t> July</a:t>
                      </a:r>
                    </a:p>
                    <a:p>
                      <a:pPr algn="ctr"/>
                      <a:r>
                        <a:rPr lang="en-US" sz="1000" dirty="0">
                          <a:solidFill>
                            <a:schemeClr val="tx1"/>
                          </a:solidFill>
                          <a:latin typeface="+mj-lt"/>
                          <a:cs typeface="Amatic SC" panose="00000500000000000000" pitchFamily="2" charset="-79"/>
                        </a:rPr>
                        <a:t>Sports Day 15</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July</a:t>
                      </a:r>
                    </a:p>
                    <a:p>
                      <a:pPr algn="ctr"/>
                      <a:r>
                        <a:rPr lang="en-US" sz="1000" dirty="0">
                          <a:solidFill>
                            <a:schemeClr val="tx1"/>
                          </a:solidFill>
                          <a:latin typeface="+mj-lt"/>
                          <a:cs typeface="Amatic SC" panose="00000500000000000000" pitchFamily="2" charset="-79"/>
                        </a:rPr>
                        <a:t>Whole School Trip 18</a:t>
                      </a:r>
                      <a:r>
                        <a:rPr lang="en-US" sz="1000" baseline="30000" dirty="0">
                          <a:solidFill>
                            <a:schemeClr val="tx1"/>
                          </a:solidFill>
                          <a:latin typeface="+mj-lt"/>
                          <a:cs typeface="Amatic SC" panose="00000500000000000000" pitchFamily="2" charset="-79"/>
                        </a:rPr>
                        <a:t>th</a:t>
                      </a:r>
                      <a:r>
                        <a:rPr lang="en-US" sz="1000" dirty="0">
                          <a:solidFill>
                            <a:schemeClr val="tx1"/>
                          </a:solidFill>
                          <a:latin typeface="+mj-lt"/>
                          <a:cs typeface="Amatic SC" panose="00000500000000000000" pitchFamily="2" charset="-79"/>
                        </a:rPr>
                        <a:t> July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a:solidFill>
                            <a:schemeClr val="tx1"/>
                          </a:solidFill>
                          <a:latin typeface="+mj-lt"/>
                          <a:cs typeface="Amatic SC" panose="00000500000000000000" pitchFamily="2" charset="-79"/>
                        </a:rPr>
                        <a:t>World Ocean Day 8</a:t>
                      </a:r>
                      <a:r>
                        <a:rPr lang="en-US" sz="1000" baseline="30000" dirty="0">
                          <a:solidFill>
                            <a:schemeClr val="tx1"/>
                          </a:solidFill>
                          <a:latin typeface="+mj-lt"/>
                          <a:cs typeface="Amatic SC" panose="00000500000000000000" pitchFamily="2" charset="-79"/>
                        </a:rPr>
                        <a:t>th</a:t>
                      </a:r>
                      <a:r>
                        <a:rPr lang="en-US" sz="1000" baseline="0" dirty="0">
                          <a:solidFill>
                            <a:schemeClr val="tx1"/>
                          </a:solidFill>
                          <a:latin typeface="+mj-lt"/>
                          <a:cs typeface="Amatic SC" panose="00000500000000000000" pitchFamily="2" charset="-79"/>
                        </a:rPr>
                        <a:t> June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aseline="0" dirty="0">
                          <a:solidFill>
                            <a:schemeClr val="tx1"/>
                          </a:solidFill>
                          <a:latin typeface="+mj-lt"/>
                          <a:cs typeface="Amatic SC" panose="00000500000000000000" pitchFamily="2" charset="-79"/>
                        </a:rPr>
                        <a:t>Fathers Day 20</a:t>
                      </a:r>
                      <a:r>
                        <a:rPr lang="en-US" sz="1000" baseline="30000" dirty="0">
                          <a:solidFill>
                            <a:schemeClr val="tx1"/>
                          </a:solidFill>
                          <a:latin typeface="+mj-lt"/>
                          <a:cs typeface="Amatic SC" panose="00000500000000000000" pitchFamily="2" charset="-79"/>
                        </a:rPr>
                        <a:t>th</a:t>
                      </a:r>
                      <a:r>
                        <a:rPr lang="en-US" sz="1000" baseline="0" dirty="0">
                          <a:solidFill>
                            <a:schemeClr val="tx1"/>
                          </a:solidFill>
                          <a:latin typeface="+mj-lt"/>
                          <a:cs typeface="Amatic SC" panose="00000500000000000000" pitchFamily="2" charset="-79"/>
                        </a:rPr>
                        <a:t> June</a:t>
                      </a:r>
                      <a:endParaRPr lang="en-US" sz="1000" dirty="0">
                        <a:solidFill>
                          <a:schemeClr val="tx1"/>
                        </a:solidFill>
                        <a:latin typeface="+mj-lt"/>
                        <a:cs typeface="Amatic SC" panose="00000500000000000000" pitchFamily="2" charset="-79"/>
                      </a:endParaRPr>
                    </a:p>
                    <a:p>
                      <a:pPr algn="ctr"/>
                      <a:endParaRPr lang="en-GB" sz="10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3662612"/>
                  </a:ext>
                </a:extLst>
              </a:tr>
            </a:tbl>
          </a:graphicData>
        </a:graphic>
      </p:graphicFrame>
      <p:pic>
        <p:nvPicPr>
          <p:cNvPr id="2050" name="Picture 2" descr="School Radio - Something to Think About, Summer 2014, People who help us...at  home">
            <a:extLst>
              <a:ext uri="{FF2B5EF4-FFF2-40B4-BE49-F238E27FC236}">
                <a16:creationId xmlns:a16="http://schemas.microsoft.com/office/drawing/2014/main" id="{97751762-8FCC-4061-B892-F8D542CEC6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73"/>
          <a:stretch/>
        </p:blipFill>
        <p:spPr bwMode="auto">
          <a:xfrm>
            <a:off x="3080535" y="153840"/>
            <a:ext cx="1081224" cy="106754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Download SMiLEY FACE CLiP ART Free PNG transparent image and clipart">
            <a:extLst>
              <a:ext uri="{FF2B5EF4-FFF2-40B4-BE49-F238E27FC236}">
                <a16:creationId xmlns:a16="http://schemas.microsoft.com/office/drawing/2014/main" id="{169EAC5C-8FE9-4CA1-83EE-E01255424A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1220" y="175244"/>
            <a:ext cx="1095440" cy="10461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Types of Homes Clip Art - SpeakEazySLP by SpeakEazySLP | TpT">
            <a:extLst>
              <a:ext uri="{FF2B5EF4-FFF2-40B4-BE49-F238E27FC236}">
                <a16:creationId xmlns:a16="http://schemas.microsoft.com/office/drawing/2014/main" id="{A4C12D59-5862-480C-B681-A9DE7FCD5DC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3712" b="14173"/>
          <a:stretch/>
        </p:blipFill>
        <p:spPr bwMode="auto">
          <a:xfrm>
            <a:off x="6702518" y="441789"/>
            <a:ext cx="918770" cy="779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Transport Stock Illustrations – 930,423 Transport Stock Illustrations,  Vectors &amp;amp; Clipart - Dreamstime">
            <a:extLst>
              <a:ext uri="{FF2B5EF4-FFF2-40B4-BE49-F238E27FC236}">
                <a16:creationId xmlns:a16="http://schemas.microsoft.com/office/drawing/2014/main" id="{DD71027F-E1D6-4690-AECF-C33F884B29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5634" y="441789"/>
            <a:ext cx="1170131" cy="73364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descr="animals clipart transparent background - Clip Art Library">
            <a:extLst>
              <a:ext uri="{FF2B5EF4-FFF2-40B4-BE49-F238E27FC236}">
                <a16:creationId xmlns:a16="http://schemas.microsoft.com/office/drawing/2014/main" id="{61F73D56-1E53-4CF6-99CC-B86E2DC341D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326" t="5450" r="14482" b="4970"/>
          <a:stretch/>
        </p:blipFill>
        <p:spPr bwMode="auto">
          <a:xfrm>
            <a:off x="8281351" y="395836"/>
            <a:ext cx="844690" cy="77959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0" name="Picture 12" descr="Fairy Tale Castle | Castle cartoon, Fairytale castle, Castle clipart">
            <a:extLst>
              <a:ext uri="{FF2B5EF4-FFF2-40B4-BE49-F238E27FC236}">
                <a16:creationId xmlns:a16="http://schemas.microsoft.com/office/drawing/2014/main" id="{2BFB1AB1-925C-44C0-AB05-F477C5CE0FA7}"/>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073" t="2490" r="13850" b="6381"/>
          <a:stretch/>
        </p:blipFill>
        <p:spPr bwMode="auto">
          <a:xfrm>
            <a:off x="10209219" y="0"/>
            <a:ext cx="939970" cy="124125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8227D08E-C008-4D57-9837-D115CC20466B}"/>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4038" t="12099" r="13494" b="7421"/>
          <a:stretch/>
        </p:blipFill>
        <p:spPr bwMode="auto">
          <a:xfrm>
            <a:off x="417345" y="153840"/>
            <a:ext cx="708616" cy="82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13109248"/>
              </p:ext>
            </p:extLst>
          </p:nvPr>
        </p:nvGraphicFramePr>
        <p:xfrm>
          <a:off x="174661" y="595723"/>
          <a:ext cx="11903925" cy="5880226"/>
        </p:xfrm>
        <a:graphic>
          <a:graphicData uri="http://schemas.openxmlformats.org/drawingml/2006/table">
            <a:tbl>
              <a:tblPr firstRow="1" bandRow="1">
                <a:tableStyleId>{5C22544A-7EE6-4342-B048-85BDC9FD1C3A}</a:tableStyleId>
              </a:tblPr>
              <a:tblGrid>
                <a:gridCol w="963023">
                  <a:extLst>
                    <a:ext uri="{9D8B030D-6E8A-4147-A177-3AD203B41FA5}">
                      <a16:colId xmlns:a16="http://schemas.microsoft.com/office/drawing/2014/main" val="385991600"/>
                    </a:ext>
                  </a:extLst>
                </a:gridCol>
                <a:gridCol w="318976">
                  <a:extLst>
                    <a:ext uri="{9D8B030D-6E8A-4147-A177-3AD203B41FA5}">
                      <a16:colId xmlns:a16="http://schemas.microsoft.com/office/drawing/2014/main" val="4067219190"/>
                    </a:ext>
                  </a:extLst>
                </a:gridCol>
                <a:gridCol w="2105247">
                  <a:extLst>
                    <a:ext uri="{9D8B030D-6E8A-4147-A177-3AD203B41FA5}">
                      <a16:colId xmlns:a16="http://schemas.microsoft.com/office/drawing/2014/main" val="2865123548"/>
                    </a:ext>
                  </a:extLst>
                </a:gridCol>
                <a:gridCol w="1414130">
                  <a:extLst>
                    <a:ext uri="{9D8B030D-6E8A-4147-A177-3AD203B41FA5}">
                      <a16:colId xmlns:a16="http://schemas.microsoft.com/office/drawing/2014/main" val="872926247"/>
                    </a:ext>
                  </a:extLst>
                </a:gridCol>
                <a:gridCol w="1616149">
                  <a:extLst>
                    <a:ext uri="{9D8B030D-6E8A-4147-A177-3AD203B41FA5}">
                      <a16:colId xmlns:a16="http://schemas.microsoft.com/office/drawing/2014/main" val="1315738151"/>
                    </a:ext>
                  </a:extLst>
                </a:gridCol>
                <a:gridCol w="1743740">
                  <a:extLst>
                    <a:ext uri="{9D8B030D-6E8A-4147-A177-3AD203B41FA5}">
                      <a16:colId xmlns:a16="http://schemas.microsoft.com/office/drawing/2014/main" val="2709165749"/>
                    </a:ext>
                  </a:extLst>
                </a:gridCol>
                <a:gridCol w="1584251">
                  <a:extLst>
                    <a:ext uri="{9D8B030D-6E8A-4147-A177-3AD203B41FA5}">
                      <a16:colId xmlns:a16="http://schemas.microsoft.com/office/drawing/2014/main" val="2335150482"/>
                    </a:ext>
                  </a:extLst>
                </a:gridCol>
                <a:gridCol w="2158409">
                  <a:extLst>
                    <a:ext uri="{9D8B030D-6E8A-4147-A177-3AD203B41FA5}">
                      <a16:colId xmlns:a16="http://schemas.microsoft.com/office/drawing/2014/main" val="4046203905"/>
                    </a:ext>
                  </a:extLst>
                </a:gridCol>
              </a:tblGrid>
              <a:tr h="445999">
                <a:tc gridSpan="2">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   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         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13285939"/>
                  </a:ext>
                </a:extLst>
              </a:tr>
              <a:tr h="505466">
                <a:tc gridSpan="2">
                  <a:txBody>
                    <a:bodyPr/>
                    <a:lstStyle/>
                    <a:p>
                      <a:pPr algn="ctr"/>
                      <a:r>
                        <a:rPr lang="en-US" sz="1400" b="0" dirty="0">
                          <a:latin typeface="Amatic SC" panose="00000500000000000000" pitchFamily="2" charset="-79"/>
                          <a:cs typeface="Amatic SC" panose="00000500000000000000" pitchFamily="2" charset="-79"/>
                        </a:rPr>
                        <a:t>General Themes </a:t>
                      </a:r>
                    </a:p>
                    <a:p>
                      <a:pPr algn="ct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a:txBody>
                    <a:bodyPr/>
                    <a:lstStyle/>
                    <a:p>
                      <a:pPr algn="ct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what</a:t>
                      </a:r>
                      <a:r>
                        <a:rPr lang="en-US" sz="14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who</a:t>
                      </a:r>
                      <a:r>
                        <a:rPr lang="en-US" sz="14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how</a:t>
                      </a:r>
                      <a:r>
                        <a:rPr lang="en-US" sz="14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where</a:t>
                      </a:r>
                      <a:r>
                        <a:rPr lang="en-US" sz="14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why</a:t>
                      </a:r>
                      <a:r>
                        <a:rPr lang="en-US" sz="14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when</a:t>
                      </a:r>
                      <a:r>
                        <a:rPr lang="en-US" sz="14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72033691"/>
                  </a:ext>
                </a:extLst>
              </a:tr>
              <a:tr h="1427197">
                <a:tc rowSpan="3">
                  <a:txBody>
                    <a:bodyPr/>
                    <a:lstStyle/>
                    <a:p>
                      <a:pPr algn="ctr"/>
                      <a:r>
                        <a:rPr lang="en-GB" sz="2800" b="1" dirty="0">
                          <a:solidFill>
                            <a:schemeClr val="tx1"/>
                          </a:solidFill>
                          <a:latin typeface="Amatic SC" panose="00000500000000000000" pitchFamily="2" charset="-79"/>
                          <a:cs typeface="Amatic SC" panose="00000500000000000000" pitchFamily="2" charset="-79"/>
                        </a:rPr>
                        <a:t>Key vocabulary</a:t>
                      </a:r>
                    </a:p>
                    <a:p>
                      <a:pPr algn="ctr"/>
                      <a:r>
                        <a:rPr lang="en-GB" sz="1400" b="0" dirty="0">
                          <a:solidFill>
                            <a:schemeClr val="tx1"/>
                          </a:solidFill>
                          <a:latin typeface="Amatic SC" panose="00000500000000000000" pitchFamily="2" charset="-79"/>
                          <a:cs typeface="Amatic SC" panose="00000500000000000000" pitchFamily="2" charset="-79"/>
                        </a:rPr>
                        <a:t>Not an exhaustive list as vocabulary will be explained and practiced as it appears in conversation or through texts.</a:t>
                      </a: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400" b="0" dirty="0">
                          <a:solidFill>
                            <a:schemeClr val="tx1"/>
                          </a:solidFill>
                          <a:latin typeface="Amatic SC" panose="00000500000000000000" pitchFamily="2" charset="-79"/>
                          <a:cs typeface="Amatic SC" panose="00000500000000000000" pitchFamily="2" charset="-79"/>
                        </a:rPr>
                        <a:t>Tier 1</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GB" sz="1000" dirty="0">
                          <a:solidFill>
                            <a:schemeClr val="tx1"/>
                          </a:solidFill>
                          <a:latin typeface="+mj-lt"/>
                          <a:cs typeface="Amatic SC" panose="00000500000000000000" pitchFamily="2" charset="-79"/>
                        </a:rPr>
                        <a:t>Names of basic body parts, face, hands, feet, elbow, etc</a:t>
                      </a:r>
                    </a:p>
                    <a:p>
                      <a:pPr marL="171450" indent="-171450" algn="ctr">
                        <a:buFont typeface="Arial" panose="020B0604020202020204" pitchFamily="34" charset="0"/>
                        <a:buChar char="•"/>
                      </a:pPr>
                      <a:r>
                        <a:rPr lang="en-GB" sz="1000" dirty="0">
                          <a:solidFill>
                            <a:schemeClr val="tx1"/>
                          </a:solidFill>
                          <a:latin typeface="+mj-lt"/>
                          <a:cs typeface="Amatic SC" panose="00000500000000000000" pitchFamily="2" charset="-79"/>
                        </a:rPr>
                        <a:t>Special, family, friends (friendship), like, same /different</a:t>
                      </a:r>
                      <a:endParaRPr lang="en-GB" sz="1000" kern="1200" dirty="0">
                        <a:solidFill>
                          <a:schemeClr val="tx1"/>
                        </a:solidFill>
                        <a:effectLst/>
                        <a:latin typeface="+mj-lt"/>
                        <a:ea typeface="+mn-ea"/>
                        <a:cs typeface="Amatic SC" panose="00000500000000000000" pitchFamily="2" charset="-79"/>
                      </a:endParaRPr>
                    </a:p>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family names (mum, dad, grandparent, auntie </a:t>
                      </a:r>
                      <a:r>
                        <a:rPr lang="en-GB" sz="1000" kern="1200" dirty="0" err="1">
                          <a:solidFill>
                            <a:schemeClr val="dk1"/>
                          </a:solidFill>
                          <a:effectLst/>
                          <a:latin typeface="+mj-lt"/>
                          <a:ea typeface="+mn-ea"/>
                          <a:cs typeface="+mn-cs"/>
                        </a:rPr>
                        <a:t>ect</a:t>
                      </a:r>
                      <a:r>
                        <a:rPr lang="en-GB" sz="1000" kern="1200" dirty="0">
                          <a:solidFill>
                            <a:schemeClr val="dk1"/>
                          </a:solidFill>
                          <a:effectLst/>
                          <a:latin typeface="+mj-lt"/>
                          <a:ea typeface="+mn-ea"/>
                          <a:cs typeface="+mn-cs"/>
                        </a:rPr>
                        <a:t>)</a:t>
                      </a:r>
                    </a:p>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Daily routines and school specific vocab (book bag, area </a:t>
                      </a:r>
                      <a:r>
                        <a:rPr lang="en-GB" sz="1000" kern="1200" dirty="0" err="1">
                          <a:solidFill>
                            <a:schemeClr val="dk1"/>
                          </a:solidFill>
                          <a:effectLst/>
                          <a:latin typeface="+mj-lt"/>
                          <a:ea typeface="+mn-ea"/>
                          <a:cs typeface="+mn-cs"/>
                        </a:rPr>
                        <a:t>ect</a:t>
                      </a:r>
                      <a:r>
                        <a:rPr lang="en-GB" sz="1000" kern="1200" dirty="0">
                          <a:solidFill>
                            <a:schemeClr val="dk1"/>
                          </a:solidFill>
                          <a:effectLst/>
                          <a:latin typeface="+mj-lt"/>
                          <a:ea typeface="+mn-ea"/>
                          <a:cs typeface="+mn-cs"/>
                        </a:rPr>
                        <a:t>)</a:t>
                      </a:r>
                      <a:endParaRPr lang="en-GB" sz="1000" dirty="0">
                        <a:solidFill>
                          <a:schemeClr val="tx1"/>
                        </a:solidFill>
                        <a:latin typeface="+mj-lt"/>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Names of people, basic things associated with jobs</a:t>
                      </a:r>
                    </a:p>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Fire, ambulance, etc.</a:t>
                      </a:r>
                    </a:p>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Save, safe, help, hero, super, </a:t>
                      </a:r>
                    </a:p>
                    <a:p>
                      <a:pPr marL="171450" indent="-171450" algn="ctr">
                        <a:buFont typeface="Arial" panose="020B0604020202020204" pitchFamily="34" charset="0"/>
                        <a:buChar char="•"/>
                      </a:pPr>
                      <a:endParaRPr lang="en-GB" sz="1000" kern="1200" dirty="0">
                        <a:solidFill>
                          <a:schemeClr val="dk1"/>
                        </a:solidFill>
                        <a:effectLst/>
                        <a:latin typeface="+mj-lt"/>
                        <a:ea typeface="+mn-ea"/>
                        <a:cs typeface="+mn-cs"/>
                      </a:endParaRPr>
                    </a:p>
                    <a:p>
                      <a:pPr marL="171450" indent="-171450" algn="ctr">
                        <a:buFont typeface="Arial" panose="020B0604020202020204" pitchFamily="34" charset="0"/>
                        <a:buChar char="•"/>
                      </a:pPr>
                      <a:endParaRPr lang="en-GB" sz="1000" kern="1200" dirty="0">
                        <a:solidFill>
                          <a:schemeClr val="dk1"/>
                        </a:solidFill>
                        <a:effectLst/>
                        <a:latin typeface="+mj-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Names of vehicles and places</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Map, holiday, visit, road, sea, sky</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House, home, bathroom, stairs, (familiar house words), build, builder,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Names of animals and basic descriptions of habitats, mud, tree, grass, pond</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Pets, zoo,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Story and character vocabulary, magic, giant, castle, knight, princess, queen, king, old, new</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7345316"/>
                  </a:ext>
                </a:extLst>
              </a:tr>
              <a:tr h="2522876">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Amatic SC" panose="00000500000000000000" pitchFamily="2" charset="-79"/>
                          <a:cs typeface="Amatic SC" panose="00000500000000000000" pitchFamily="2" charset="-79"/>
                        </a:rPr>
                        <a:t>Tier 2</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GB" sz="1000" dirty="0">
                          <a:solidFill>
                            <a:schemeClr val="tx1"/>
                          </a:solidFill>
                          <a:latin typeface="+mj-lt"/>
                          <a:cs typeface="Amatic SC" panose="00000500000000000000" pitchFamily="2" charset="-79"/>
                        </a:rPr>
                        <a:t>unique, dislike, similarities/ differences, function, purpose, </a:t>
                      </a:r>
                      <a:r>
                        <a:rPr lang="en-GB" sz="1000" kern="1200" dirty="0">
                          <a:solidFill>
                            <a:schemeClr val="dk1"/>
                          </a:solidFill>
                          <a:effectLst/>
                          <a:latin typeface="+mj-lt"/>
                          <a:ea typeface="+mn-ea"/>
                          <a:cs typeface="+mn-cs"/>
                        </a:rPr>
                        <a:t>siblings, kin, thankful, talent, ability, </a:t>
                      </a:r>
                      <a:endParaRPr lang="en-GB" sz="1000" dirty="0">
                        <a:solidFill>
                          <a:schemeClr val="tx1"/>
                        </a:solidFill>
                        <a:latin typeface="+mj-lt"/>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occupation, rescue, emergency, urgent, healthy, exercise (fit), trust, danger, dangerous, lifestyle, diet, stretch, balance, minerals, vitamins, medicine, prescription,  </a:t>
                      </a:r>
                    </a:p>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 Specific names for tools that go with jobs (stethoscope, handcuffs etc)</a:t>
                      </a:r>
                    </a:p>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Nativity vocab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Transport, travel, route, journey, adventure, plan, atlas, globe, agent, flight, perseverance, island, space astronaut</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Transport specific vocab (carriage, turntable, sails </a:t>
                      </a:r>
                      <a:r>
                        <a:rPr lang="en-GB" sz="1000" dirty="0" err="1">
                          <a:effectLst/>
                          <a:latin typeface="+mj-lt"/>
                          <a:ea typeface="Calibri" panose="020F0502020204030204" pitchFamily="34" charset="0"/>
                          <a:cs typeface="Times New Roman" panose="02020603050405020304" pitchFamily="18" charset="0"/>
                        </a:rPr>
                        <a:t>ect</a:t>
                      </a:r>
                      <a:r>
                        <a:rPr lang="en-GB" sz="1000" dirty="0">
                          <a:effectLst/>
                          <a:latin typeface="+mj-lt"/>
                          <a:ea typeface="Calibri" panose="020F0502020204030204" pitchFamily="34" charset="0"/>
                          <a:cs typeface="Times New Roman" panose="02020603050405020304" pitchFamily="18" charset="0"/>
                        </a:rPr>
                        <a:t>)</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Pirate specific vocab (doubloons, treasure, binoculars)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cs typeface="Amatic SC" panose="00000500000000000000" pitchFamily="2" charset="-79"/>
                        </a:rPr>
                        <a:t>Street, lighthouse, manor, farm, bungalow, flat/apartment, detached, semi-detached, terraced, village, hamlet, city, countryside, tradition, culture, community, layout, language, design, create, costume</a:t>
                      </a:r>
                    </a:p>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cs typeface="Amatic SC" panose="00000500000000000000" pitchFamily="2" charset="-79"/>
                        </a:rPr>
                        <a:t>Names of places/countries</a:t>
                      </a:r>
                    </a:p>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cs typeface="Amatic SC" panose="00000500000000000000" pitchFamily="2" charset="-79"/>
                        </a:rPr>
                        <a:t>Forgiveness</a:t>
                      </a:r>
                    </a:p>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cs typeface="Amatic SC" panose="00000500000000000000" pitchFamily="2" charset="-79"/>
                        </a:rPr>
                        <a:t>Easter Vocab/ lent, risen, sacrifice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Environments, protect, recycle, ocean, dessert, forest, canopy, woodland, farm, agriculture, livestock, mammals, reptiles, amphibians, carnivore, herbivore, </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Vet role play vocabulary (medical vocab)</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Minibeasts, thorax, antenna </a:t>
                      </a:r>
                      <a:r>
                        <a:rPr lang="en-GB" sz="1000" dirty="0" err="1">
                          <a:effectLst/>
                          <a:latin typeface="+mj-lt"/>
                          <a:ea typeface="Calibri" panose="020F0502020204030204" pitchFamily="34" charset="0"/>
                          <a:cs typeface="Times New Roman" panose="02020603050405020304" pitchFamily="18" charset="0"/>
                        </a:rPr>
                        <a:t>ect</a:t>
                      </a:r>
                      <a:r>
                        <a:rPr lang="en-GB" sz="1000" dirty="0">
                          <a:effectLst/>
                          <a:latin typeface="+mj-lt"/>
                          <a:ea typeface="Calibri" panose="020F0502020204030204" pitchFamily="34" charset="0"/>
                          <a:cs typeface="Times New Roman" panose="02020603050405020304" pitchFamily="18" charset="0"/>
                        </a:rPr>
                        <a:t>.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Villain, culprit, </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Story starters, a long time ago, once upon a time, one gloomy day…….</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Specific castle language (role play) dungeon, arrow, types of castles, drawbridge, Portcullis …..</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Traditional, fairy-tale, </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Imagine, </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Respect</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Transition, change, prepare, grow, </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Past, present, future</a:t>
                      </a:r>
                    </a:p>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Plot, problem, ending, beginning, wicked, charming, handsome, brave, fearless, heroine,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84477818"/>
                  </a:ext>
                </a:extLst>
              </a:tr>
              <a:tr h="918950">
                <a:tc vMerge="1">
                  <a:txBody>
                    <a:bodyPr/>
                    <a:lstStyle/>
                    <a:p>
                      <a:pPr algn="ct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400" b="1" dirty="0">
                          <a:solidFill>
                            <a:schemeClr val="tx1"/>
                          </a:solidFill>
                          <a:latin typeface="Amatic SC" panose="00000500000000000000" pitchFamily="2" charset="-79"/>
                          <a:cs typeface="Amatic SC" panose="00000500000000000000" pitchFamily="2" charset="-79"/>
                        </a:rPr>
                        <a:t>Tier 3</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GB" sz="1000" kern="1200" dirty="0">
                          <a:solidFill>
                            <a:schemeClr val="dk1"/>
                          </a:solidFill>
                          <a:effectLst/>
                          <a:latin typeface="+mj-lt"/>
                          <a:ea typeface="+mn-ea"/>
                          <a:cs typeface="+mn-cs"/>
                        </a:rPr>
                        <a:t>extraordinary, compare, precious, passion,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cs typeface="Amatic SC" panose="00000500000000000000" pitchFamily="2" charset="-79"/>
                        </a:rPr>
                        <a:t>Mindfulness, ambition,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Expedition, explorer, discover,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ffectLst/>
                          <a:latin typeface="+mj-lt"/>
                          <a:ea typeface="Calibri" panose="020F0502020204030204" pitchFamily="34" charset="0"/>
                          <a:cs typeface="Calibri" panose="020F0502020204030204" pitchFamily="34" charset="0"/>
                        </a:rPr>
                        <a:t>Urban, rural, landscape, architect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Conservation, global warming, </a:t>
                      </a:r>
                      <a:endParaRPr lang="en-US" sz="1000" dirty="0">
                        <a:solidFill>
                          <a:schemeClr val="tx1"/>
                        </a:solidFill>
                        <a:latin typeface="+mj-lt"/>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ctr">
                        <a:buFont typeface="Arial" panose="020B0604020202020204" pitchFamily="34" charset="0"/>
                        <a:buChar char="•"/>
                      </a:pPr>
                      <a:r>
                        <a:rPr lang="en-GB" sz="1000" dirty="0">
                          <a:solidFill>
                            <a:schemeClr val="tx1"/>
                          </a:solidFill>
                          <a:latin typeface="+mj-lt"/>
                          <a:cs typeface="Amatic SC" panose="00000500000000000000" pitchFamily="2" charset="-79"/>
                        </a:rPr>
                        <a:t>Enchanting, resolution,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3662612"/>
                  </a:ext>
                </a:extLst>
              </a:tr>
            </a:tbl>
          </a:graphicData>
        </a:graphic>
      </p:graphicFrame>
      <p:pic>
        <p:nvPicPr>
          <p:cNvPr id="2050" name="Picture 2" descr="School Radio - Something to Think About, Summer 2014, People who help us...at  home">
            <a:extLst>
              <a:ext uri="{FF2B5EF4-FFF2-40B4-BE49-F238E27FC236}">
                <a16:creationId xmlns:a16="http://schemas.microsoft.com/office/drawing/2014/main" id="{97751762-8FCC-4061-B892-F8D542CEC6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73"/>
          <a:stretch/>
        </p:blipFill>
        <p:spPr bwMode="auto">
          <a:xfrm>
            <a:off x="2884389" y="116798"/>
            <a:ext cx="1081224" cy="106754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Download SMiLEY FACE CLiP ART Free PNG transparent image and clipart">
            <a:extLst>
              <a:ext uri="{FF2B5EF4-FFF2-40B4-BE49-F238E27FC236}">
                <a16:creationId xmlns:a16="http://schemas.microsoft.com/office/drawing/2014/main" id="{169EAC5C-8FE9-4CA1-83EE-E01255424A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3849" y="175244"/>
            <a:ext cx="1095440" cy="10461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Types of Homes Clip Art - SpeakEazySLP by SpeakEazySLP | TpT">
            <a:extLst>
              <a:ext uri="{FF2B5EF4-FFF2-40B4-BE49-F238E27FC236}">
                <a16:creationId xmlns:a16="http://schemas.microsoft.com/office/drawing/2014/main" id="{A4C12D59-5862-480C-B681-A9DE7FCD5DC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3712" b="14173"/>
          <a:stretch/>
        </p:blipFill>
        <p:spPr bwMode="auto">
          <a:xfrm>
            <a:off x="6416973" y="418812"/>
            <a:ext cx="918770" cy="779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Transport Stock Illustrations – 930,423 Transport Stock Illustrations,  Vectors &amp;amp; Clipart - Dreamstime">
            <a:extLst>
              <a:ext uri="{FF2B5EF4-FFF2-40B4-BE49-F238E27FC236}">
                <a16:creationId xmlns:a16="http://schemas.microsoft.com/office/drawing/2014/main" id="{DD71027F-E1D6-4690-AECF-C33F884B29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7468" y="441789"/>
            <a:ext cx="923377" cy="57893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descr="animals clipart transparent background - Clip Art Library">
            <a:extLst>
              <a:ext uri="{FF2B5EF4-FFF2-40B4-BE49-F238E27FC236}">
                <a16:creationId xmlns:a16="http://schemas.microsoft.com/office/drawing/2014/main" id="{61F73D56-1E53-4CF6-99CC-B86E2DC341D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326" t="5450" r="14482" b="4970"/>
          <a:stretch/>
        </p:blipFill>
        <p:spPr bwMode="auto">
          <a:xfrm>
            <a:off x="8133613" y="429983"/>
            <a:ext cx="844690" cy="77959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0" name="Picture 12" descr="Fairy Tale Castle | Castle cartoon, Fairytale castle, Castle clipart">
            <a:extLst>
              <a:ext uri="{FF2B5EF4-FFF2-40B4-BE49-F238E27FC236}">
                <a16:creationId xmlns:a16="http://schemas.microsoft.com/office/drawing/2014/main" id="{2BFB1AB1-925C-44C0-AB05-F477C5CE0FA7}"/>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073" t="2490" r="13850" b="6381"/>
          <a:stretch/>
        </p:blipFill>
        <p:spPr bwMode="auto">
          <a:xfrm>
            <a:off x="9963412" y="0"/>
            <a:ext cx="939970" cy="124125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8227D08E-C008-4D57-9837-D115CC20466B}"/>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4038" t="12099" r="13494" b="7421"/>
          <a:stretch/>
        </p:blipFill>
        <p:spPr bwMode="auto">
          <a:xfrm>
            <a:off x="373142" y="95830"/>
            <a:ext cx="725416" cy="849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8536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41428396"/>
              </p:ext>
            </p:extLst>
          </p:nvPr>
        </p:nvGraphicFramePr>
        <p:xfrm>
          <a:off x="366318" y="476214"/>
          <a:ext cx="11459364" cy="6218232"/>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7030A0"/>
                          </a:solidFill>
                          <a:latin typeface="Amatic SC" panose="00000500000000000000" pitchFamily="2" charset="-79"/>
                          <a:cs typeface="Amatic SC" panose="00000500000000000000" pitchFamily="2" charset="-79"/>
                        </a:rPr>
                        <a:t>I wonder </a:t>
                      </a:r>
                      <a:r>
                        <a:rPr lang="en-US" sz="1800" b="1" u="sng" dirty="0">
                          <a:solidFill>
                            <a:srgbClr val="7030A0"/>
                          </a:solidFill>
                          <a:latin typeface="Amatic SC" panose="00000500000000000000" pitchFamily="2" charset="-79"/>
                          <a:cs typeface="Amatic SC" panose="00000500000000000000" pitchFamily="2" charset="-79"/>
                        </a:rPr>
                        <a:t>what</a:t>
                      </a:r>
                      <a:r>
                        <a:rPr lang="en-US" sz="18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7030A0"/>
                          </a:solidFill>
                          <a:latin typeface="Amatic SC" panose="00000500000000000000" pitchFamily="2" charset="-79"/>
                          <a:cs typeface="Amatic SC" panose="00000500000000000000" pitchFamily="2" charset="-79"/>
                        </a:rPr>
                        <a:t>I wonder </a:t>
                      </a:r>
                      <a:r>
                        <a:rPr lang="en-US" sz="1800" b="1" u="sng" dirty="0">
                          <a:solidFill>
                            <a:srgbClr val="7030A0"/>
                          </a:solidFill>
                          <a:latin typeface="Amatic SC" panose="00000500000000000000" pitchFamily="2" charset="-79"/>
                          <a:cs typeface="Amatic SC" panose="00000500000000000000" pitchFamily="2" charset="-79"/>
                        </a:rPr>
                        <a:t>who</a:t>
                      </a:r>
                      <a:r>
                        <a:rPr lang="en-US" sz="18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CC66FF"/>
                          </a:solidFill>
                          <a:latin typeface="Amatic SC" panose="00000500000000000000" pitchFamily="2" charset="-79"/>
                          <a:cs typeface="Amatic SC" panose="00000500000000000000" pitchFamily="2" charset="-79"/>
                        </a:rPr>
                        <a:t>I wonder </a:t>
                      </a:r>
                      <a:r>
                        <a:rPr lang="en-US" sz="1800" b="1" u="sng" dirty="0">
                          <a:solidFill>
                            <a:srgbClr val="CC66FF"/>
                          </a:solidFill>
                          <a:latin typeface="Amatic SC" panose="00000500000000000000" pitchFamily="2" charset="-79"/>
                          <a:cs typeface="Amatic SC" panose="00000500000000000000" pitchFamily="2" charset="-79"/>
                        </a:rPr>
                        <a:t>how</a:t>
                      </a:r>
                      <a:r>
                        <a:rPr lang="en-US" sz="18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CC66FF"/>
                          </a:solidFill>
                          <a:latin typeface="Amatic SC" panose="00000500000000000000" pitchFamily="2" charset="-79"/>
                          <a:cs typeface="Amatic SC" panose="00000500000000000000" pitchFamily="2" charset="-79"/>
                        </a:rPr>
                        <a:t>I wonder </a:t>
                      </a:r>
                      <a:r>
                        <a:rPr lang="en-US" sz="1800" b="1" u="sng" dirty="0">
                          <a:solidFill>
                            <a:srgbClr val="CC66FF"/>
                          </a:solidFill>
                          <a:latin typeface="Amatic SC" panose="00000500000000000000" pitchFamily="2" charset="-79"/>
                          <a:cs typeface="Amatic SC" panose="00000500000000000000" pitchFamily="2" charset="-79"/>
                        </a:rPr>
                        <a:t>where</a:t>
                      </a:r>
                      <a:r>
                        <a:rPr lang="en-US" sz="18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00B0F0"/>
                          </a:solidFill>
                          <a:latin typeface="Amatic SC" panose="00000500000000000000" pitchFamily="2" charset="-79"/>
                          <a:cs typeface="Amatic SC" panose="00000500000000000000" pitchFamily="2" charset="-79"/>
                        </a:rPr>
                        <a:t>I wonder </a:t>
                      </a:r>
                      <a:r>
                        <a:rPr lang="en-US" sz="1800" b="1" u="sng" dirty="0">
                          <a:solidFill>
                            <a:srgbClr val="00B0F0"/>
                          </a:solidFill>
                          <a:latin typeface="Amatic SC" panose="00000500000000000000" pitchFamily="2" charset="-79"/>
                          <a:cs typeface="Amatic SC" panose="00000500000000000000" pitchFamily="2" charset="-79"/>
                        </a:rPr>
                        <a:t>why</a:t>
                      </a:r>
                      <a:r>
                        <a:rPr lang="en-US" sz="18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00B0F0"/>
                          </a:solidFill>
                          <a:latin typeface="Amatic SC" panose="00000500000000000000" pitchFamily="2" charset="-79"/>
                          <a:cs typeface="Amatic SC" panose="00000500000000000000" pitchFamily="2" charset="-79"/>
                        </a:rPr>
                        <a:t>I wonder </a:t>
                      </a:r>
                      <a:r>
                        <a:rPr lang="en-US" sz="1800" b="1" u="sng" dirty="0">
                          <a:solidFill>
                            <a:srgbClr val="00B0F0"/>
                          </a:solidFill>
                          <a:latin typeface="Amatic SC" panose="00000500000000000000" pitchFamily="2" charset="-79"/>
                          <a:cs typeface="Amatic SC" panose="00000500000000000000" pitchFamily="2" charset="-79"/>
                        </a:rPr>
                        <a:t>when</a:t>
                      </a:r>
                      <a:r>
                        <a:rPr lang="en-US" sz="18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72033691"/>
                  </a:ext>
                </a:extLst>
              </a:tr>
              <a:tr h="1954425">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Over Arching Principles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p>
                      <a:endParaRPr lang="en-GB" sz="1200" dirty="0">
                        <a:latin typeface="+mn-lt"/>
                        <a:cs typeface="RM Typerighter old" panose="00000400000000000000" pitchFamily="2" charset="-79"/>
                      </a:endParaRPr>
                    </a:p>
                    <a:p>
                      <a:endParaRPr lang="en-GB" sz="1200" dirty="0">
                        <a:latin typeface="+mn-lt"/>
                        <a:cs typeface="RM Typerighter old" panose="00000400000000000000" pitchFamily="2" charset="-79"/>
                      </a:endParaRP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800" i="1" dirty="0">
                        <a:latin typeface="+mn-lt"/>
                        <a:cs typeface="RM Typerighter old" panose="00000400000000000000" pitchFamily="2" charset="-79"/>
                      </a:endParaRPr>
                    </a:p>
                    <a:p>
                      <a:r>
                        <a:rPr lang="en-US" sz="1200" i="1" dirty="0">
                          <a:latin typeface="+mn-lt"/>
                          <a:cs typeface="RM Typerighter old" panose="00000400000000000000" pitchFamily="2" charset="-79"/>
                        </a:rPr>
                        <a:t>PLAY: At </a:t>
                      </a:r>
                      <a:r>
                        <a:rPr lang="en-US" sz="1200" i="1" dirty="0" err="1">
                          <a:latin typeface="+mn-lt"/>
                          <a:cs typeface="RM Typerighter old" panose="00000400000000000000" pitchFamily="2" charset="-79"/>
                        </a:rPr>
                        <a:t>Crowle</a:t>
                      </a:r>
                      <a:r>
                        <a:rPr lang="en-US" sz="1200" b="0" i="1" kern="1200" dirty="0">
                          <a:solidFill>
                            <a:schemeClr val="dk1"/>
                          </a:solidFill>
                          <a:effectLst/>
                          <a:latin typeface="+mn-lt"/>
                          <a:ea typeface="+mn-ea"/>
                          <a:cs typeface="+mn-cs"/>
                        </a:rPr>
                        <a:t>, we understand that children learn best when they are absorbed, interested and active.  We understand that active learning involves other children, adults, objects, ideas, stimuli and events that aim to engage and involve children for sustained periods. </a:t>
                      </a:r>
                      <a:r>
                        <a:rPr lang="en-GB" sz="12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endParaRPr lang="en-US" sz="1200" b="0" i="1" kern="1200" dirty="0">
                        <a:solidFill>
                          <a:schemeClr val="dk1"/>
                        </a:solidFill>
                        <a:effectLst/>
                        <a:latin typeface="+mn-lt"/>
                        <a:ea typeface="+mn-ea"/>
                        <a:cs typeface="+mn-cs"/>
                      </a:endParaRP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10" name="Picture 9" descr="Graphical user interface, application&#10;&#10;Description automatically generated">
            <a:extLst>
              <a:ext uri="{FF2B5EF4-FFF2-40B4-BE49-F238E27FC236}">
                <a16:creationId xmlns:a16="http://schemas.microsoft.com/office/drawing/2014/main" id="{EC0B5387-1BE1-46C1-8ADD-3D3BC91024EF}"/>
              </a:ext>
            </a:extLst>
          </p:cNvPr>
          <p:cNvPicPr>
            <a:picLocks noChangeAspect="1"/>
          </p:cNvPicPr>
          <p:nvPr/>
        </p:nvPicPr>
        <p:blipFill rotWithShape="1">
          <a:blip r:embed="rId4"/>
          <a:srcRect l="29625" t="17000" r="29875" b="30667"/>
          <a:stretch/>
        </p:blipFill>
        <p:spPr>
          <a:xfrm>
            <a:off x="1476168" y="3301187"/>
            <a:ext cx="995811" cy="723807"/>
          </a:xfrm>
          <a:prstGeom prst="rect">
            <a:avLst/>
          </a:prstGeom>
        </p:spPr>
      </p:pic>
      <p:pic>
        <p:nvPicPr>
          <p:cNvPr id="12" name="Picture 11" descr="Graphical user interface, application&#10;&#10;Description automatically generated">
            <a:extLst>
              <a:ext uri="{FF2B5EF4-FFF2-40B4-BE49-F238E27FC236}">
                <a16:creationId xmlns:a16="http://schemas.microsoft.com/office/drawing/2014/main" id="{99D78909-AEA5-4096-B774-A3865129D286}"/>
              </a:ext>
            </a:extLst>
          </p:cNvPr>
          <p:cNvPicPr>
            <a:picLocks noChangeAspect="1"/>
          </p:cNvPicPr>
          <p:nvPr/>
        </p:nvPicPr>
        <p:blipFill rotWithShape="1">
          <a:blip r:embed="rId5"/>
          <a:srcRect l="31031" t="27934" r="28844" b="19333"/>
          <a:stretch/>
        </p:blipFill>
        <p:spPr>
          <a:xfrm>
            <a:off x="2523365" y="3311247"/>
            <a:ext cx="995811" cy="736140"/>
          </a:xfrm>
          <a:prstGeom prst="rect">
            <a:avLst/>
          </a:prstGeom>
        </p:spPr>
      </p:pic>
      <p:pic>
        <p:nvPicPr>
          <p:cNvPr id="14" name="Picture 13" descr="Graphical user interface, application, PowerPoint&#10;&#10;Description automatically generated">
            <a:extLst>
              <a:ext uri="{FF2B5EF4-FFF2-40B4-BE49-F238E27FC236}">
                <a16:creationId xmlns:a16="http://schemas.microsoft.com/office/drawing/2014/main" id="{86622C26-FCB3-4B52-83F9-053C6747E87B}"/>
              </a:ext>
            </a:extLst>
          </p:cNvPr>
          <p:cNvPicPr>
            <a:picLocks noChangeAspect="1"/>
          </p:cNvPicPr>
          <p:nvPr/>
        </p:nvPicPr>
        <p:blipFill rotWithShape="1">
          <a:blip r:embed="rId6"/>
          <a:srcRect l="30915" t="26272" r="28749" b="20667"/>
          <a:stretch/>
        </p:blipFill>
        <p:spPr>
          <a:xfrm>
            <a:off x="3577681" y="3301187"/>
            <a:ext cx="995811" cy="736855"/>
          </a:xfrm>
          <a:prstGeom prst="rect">
            <a:avLst/>
          </a:prstGeom>
        </p:spPr>
      </p:pic>
      <p:pic>
        <p:nvPicPr>
          <p:cNvPr id="16" name="Picture 15" descr="Graphical user interface, application, PowerPoint&#10;&#10;Description automatically generated">
            <a:extLst>
              <a:ext uri="{FF2B5EF4-FFF2-40B4-BE49-F238E27FC236}">
                <a16:creationId xmlns:a16="http://schemas.microsoft.com/office/drawing/2014/main" id="{028123CD-4957-4521-A44E-A31B06FEEBE4}"/>
              </a:ext>
            </a:extLst>
          </p:cNvPr>
          <p:cNvPicPr>
            <a:picLocks noChangeAspect="1"/>
          </p:cNvPicPr>
          <p:nvPr/>
        </p:nvPicPr>
        <p:blipFill rotWithShape="1">
          <a:blip r:embed="rId7"/>
          <a:srcRect l="30914" t="25000" r="28562" b="21908"/>
          <a:stretch/>
        </p:blipFill>
        <p:spPr>
          <a:xfrm>
            <a:off x="4602041" y="3311247"/>
            <a:ext cx="995811" cy="733867"/>
          </a:xfrm>
          <a:prstGeom prst="rect">
            <a:avLst/>
          </a:prstGeom>
        </p:spPr>
      </p:pic>
      <p:pic>
        <p:nvPicPr>
          <p:cNvPr id="18" name="Picture 17" descr="Diagram, application&#10;&#10;Description automatically generated with medium confidence">
            <a:extLst>
              <a:ext uri="{FF2B5EF4-FFF2-40B4-BE49-F238E27FC236}">
                <a16:creationId xmlns:a16="http://schemas.microsoft.com/office/drawing/2014/main" id="{3B95347B-609B-45C7-BAFC-03464DA6AB76}"/>
              </a:ext>
            </a:extLst>
          </p:cNvPr>
          <p:cNvPicPr>
            <a:picLocks noChangeAspect="1"/>
          </p:cNvPicPr>
          <p:nvPr/>
        </p:nvPicPr>
        <p:blipFill rotWithShape="1">
          <a:blip r:embed="rId8"/>
          <a:srcRect l="30915" t="34500" r="28656" b="13000"/>
          <a:stretch/>
        </p:blipFill>
        <p:spPr>
          <a:xfrm>
            <a:off x="5642460" y="3297616"/>
            <a:ext cx="995811" cy="727378"/>
          </a:xfrm>
          <a:prstGeom prst="rect">
            <a:avLst/>
          </a:prstGeom>
        </p:spPr>
      </p:pic>
      <p:pic>
        <p:nvPicPr>
          <p:cNvPr id="20" name="Picture 19" descr="Diagram, application&#10;&#10;Description automatically generated">
            <a:extLst>
              <a:ext uri="{FF2B5EF4-FFF2-40B4-BE49-F238E27FC236}">
                <a16:creationId xmlns:a16="http://schemas.microsoft.com/office/drawing/2014/main" id="{3634E496-B750-48B1-9E70-A1371EE5C12C}"/>
              </a:ext>
            </a:extLst>
          </p:cNvPr>
          <p:cNvPicPr>
            <a:picLocks noChangeAspect="1"/>
          </p:cNvPicPr>
          <p:nvPr/>
        </p:nvPicPr>
        <p:blipFill rotWithShape="1">
          <a:blip r:embed="rId9"/>
          <a:srcRect l="30915" t="32721" r="28749" b="14334"/>
          <a:stretch/>
        </p:blipFill>
        <p:spPr>
          <a:xfrm>
            <a:off x="6676617" y="3293680"/>
            <a:ext cx="995811" cy="735248"/>
          </a:xfrm>
          <a:prstGeom prst="rect">
            <a:avLst/>
          </a:prstGeom>
        </p:spPr>
      </p:pic>
      <p:pic>
        <p:nvPicPr>
          <p:cNvPr id="22" name="Picture 21" descr="Graphical user interface, application, PowerPoint&#10;&#10;Description automatically generated">
            <a:extLst>
              <a:ext uri="{FF2B5EF4-FFF2-40B4-BE49-F238E27FC236}">
                <a16:creationId xmlns:a16="http://schemas.microsoft.com/office/drawing/2014/main" id="{65C2D08C-162A-49C7-AD3B-67AF23C04E6F}"/>
              </a:ext>
            </a:extLst>
          </p:cNvPr>
          <p:cNvPicPr>
            <a:picLocks noChangeAspect="1"/>
          </p:cNvPicPr>
          <p:nvPr/>
        </p:nvPicPr>
        <p:blipFill rotWithShape="1">
          <a:blip r:embed="rId10"/>
          <a:srcRect l="30914" t="30833" r="28562" b="15667"/>
          <a:stretch/>
        </p:blipFill>
        <p:spPr>
          <a:xfrm>
            <a:off x="7710774" y="3291544"/>
            <a:ext cx="995812" cy="739519"/>
          </a:xfrm>
          <a:prstGeom prst="rect">
            <a:avLst/>
          </a:prstGeom>
        </p:spPr>
      </p:pic>
      <p:pic>
        <p:nvPicPr>
          <p:cNvPr id="24" name="Picture 23" descr="Graphical user interface, application, PowerPoint&#10;&#10;Description automatically generated">
            <a:extLst>
              <a:ext uri="{FF2B5EF4-FFF2-40B4-BE49-F238E27FC236}">
                <a16:creationId xmlns:a16="http://schemas.microsoft.com/office/drawing/2014/main" id="{F83CB882-A2FF-4F7F-8DB9-78B33CBA3A01}"/>
              </a:ext>
            </a:extLst>
          </p:cNvPr>
          <p:cNvPicPr>
            <a:picLocks noChangeAspect="1"/>
          </p:cNvPicPr>
          <p:nvPr/>
        </p:nvPicPr>
        <p:blipFill rotWithShape="1">
          <a:blip r:embed="rId11"/>
          <a:srcRect l="30915" t="29667" r="28656" b="17334"/>
          <a:stretch/>
        </p:blipFill>
        <p:spPr>
          <a:xfrm>
            <a:off x="8744931" y="3311247"/>
            <a:ext cx="981574" cy="723807"/>
          </a:xfrm>
          <a:prstGeom prst="rect">
            <a:avLst/>
          </a:prstGeom>
        </p:spPr>
      </p:pic>
      <p:pic>
        <p:nvPicPr>
          <p:cNvPr id="26" name="Picture 25" descr="Graphical user interface, application&#10;&#10;Description automatically generated">
            <a:extLst>
              <a:ext uri="{FF2B5EF4-FFF2-40B4-BE49-F238E27FC236}">
                <a16:creationId xmlns:a16="http://schemas.microsoft.com/office/drawing/2014/main" id="{D22A83F3-BE0C-4C3F-A311-318317C03AC1}"/>
              </a:ext>
            </a:extLst>
          </p:cNvPr>
          <p:cNvPicPr>
            <a:picLocks noChangeAspect="1"/>
          </p:cNvPicPr>
          <p:nvPr/>
        </p:nvPicPr>
        <p:blipFill rotWithShape="1">
          <a:blip r:embed="rId12"/>
          <a:srcRect l="30914" t="27934" r="28468" b="18833"/>
          <a:stretch/>
        </p:blipFill>
        <p:spPr>
          <a:xfrm>
            <a:off x="9774884" y="3291544"/>
            <a:ext cx="995471" cy="733867"/>
          </a:xfrm>
          <a:prstGeom prst="rect">
            <a:avLst/>
          </a:prstGeom>
        </p:spPr>
      </p:pic>
      <p:pic>
        <p:nvPicPr>
          <p:cNvPr id="28" name="Picture 27" descr="Graphical user interface, application, PowerPoint&#10;&#10;Description automatically generated">
            <a:extLst>
              <a:ext uri="{FF2B5EF4-FFF2-40B4-BE49-F238E27FC236}">
                <a16:creationId xmlns:a16="http://schemas.microsoft.com/office/drawing/2014/main" id="{D4634D3A-49A0-46F0-AED4-47C335BE8834}"/>
              </a:ext>
            </a:extLst>
          </p:cNvPr>
          <p:cNvPicPr>
            <a:picLocks noChangeAspect="1"/>
          </p:cNvPicPr>
          <p:nvPr/>
        </p:nvPicPr>
        <p:blipFill rotWithShape="1">
          <a:blip r:embed="rId13"/>
          <a:srcRect l="31023" t="35666" r="28563" b="12000"/>
          <a:stretch/>
        </p:blipFill>
        <p:spPr>
          <a:xfrm>
            <a:off x="10819709" y="3311247"/>
            <a:ext cx="993712" cy="723807"/>
          </a:xfrm>
          <a:prstGeom prst="rect">
            <a:avLst/>
          </a:prstGeom>
        </p:spPr>
      </p:pic>
      <p:pic>
        <p:nvPicPr>
          <p:cNvPr id="30" name="Picture 2">
            <a:extLst>
              <a:ext uri="{FF2B5EF4-FFF2-40B4-BE49-F238E27FC236}">
                <a16:creationId xmlns:a16="http://schemas.microsoft.com/office/drawing/2014/main" id="{5C356F40-EE15-40F7-81F1-004993FA0D12}"/>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l="4038" t="12099" r="13494" b="7421"/>
          <a:stretch/>
        </p:blipFill>
        <p:spPr bwMode="auto">
          <a:xfrm>
            <a:off x="872209" y="236045"/>
            <a:ext cx="614404" cy="719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2499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86814318"/>
              </p:ext>
            </p:extLst>
          </p:nvPr>
        </p:nvGraphicFramePr>
        <p:xfrm>
          <a:off x="161154" y="503357"/>
          <a:ext cx="11883063" cy="6187440"/>
        </p:xfrm>
        <a:graphic>
          <a:graphicData uri="http://schemas.openxmlformats.org/drawingml/2006/table">
            <a:tbl>
              <a:tblPr firstRow="1" bandRow="1">
                <a:tableStyleId>{5C22544A-7EE6-4342-B048-85BDC9FD1C3A}</a:tableStyleId>
              </a:tblPr>
              <a:tblGrid>
                <a:gridCol w="1140483">
                  <a:extLst>
                    <a:ext uri="{9D8B030D-6E8A-4147-A177-3AD203B41FA5}">
                      <a16:colId xmlns:a16="http://schemas.microsoft.com/office/drawing/2014/main" val="385991600"/>
                    </a:ext>
                  </a:extLst>
                </a:gridCol>
                <a:gridCol w="1587867">
                  <a:extLst>
                    <a:ext uri="{9D8B030D-6E8A-4147-A177-3AD203B41FA5}">
                      <a16:colId xmlns:a16="http://schemas.microsoft.com/office/drawing/2014/main" val="2865123548"/>
                    </a:ext>
                  </a:extLst>
                </a:gridCol>
                <a:gridCol w="1618488">
                  <a:extLst>
                    <a:ext uri="{9D8B030D-6E8A-4147-A177-3AD203B41FA5}">
                      <a16:colId xmlns:a16="http://schemas.microsoft.com/office/drawing/2014/main" val="872926247"/>
                    </a:ext>
                  </a:extLst>
                </a:gridCol>
                <a:gridCol w="1993392">
                  <a:extLst>
                    <a:ext uri="{9D8B030D-6E8A-4147-A177-3AD203B41FA5}">
                      <a16:colId xmlns:a16="http://schemas.microsoft.com/office/drawing/2014/main" val="1315738151"/>
                    </a:ext>
                  </a:extLst>
                </a:gridCol>
                <a:gridCol w="1961973">
                  <a:extLst>
                    <a:ext uri="{9D8B030D-6E8A-4147-A177-3AD203B41FA5}">
                      <a16:colId xmlns:a16="http://schemas.microsoft.com/office/drawing/2014/main" val="2709165749"/>
                    </a:ext>
                  </a:extLst>
                </a:gridCol>
                <a:gridCol w="1604187">
                  <a:extLst>
                    <a:ext uri="{9D8B030D-6E8A-4147-A177-3AD203B41FA5}">
                      <a16:colId xmlns:a16="http://schemas.microsoft.com/office/drawing/2014/main" val="2335150482"/>
                    </a:ext>
                  </a:extLst>
                </a:gridCol>
                <a:gridCol w="1976673">
                  <a:extLst>
                    <a:ext uri="{9D8B030D-6E8A-4147-A177-3AD203B41FA5}">
                      <a16:colId xmlns:a16="http://schemas.microsoft.com/office/drawing/2014/main" val="4046203905"/>
                    </a:ext>
                  </a:extLst>
                </a:gridCol>
              </a:tblGrid>
              <a:tr h="38853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Autumn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lumMod val="50000"/>
                            </a:schemeClr>
                          </a:solidFill>
                          <a:latin typeface="Amatic SC" panose="00000500000000000000" pitchFamily="2" charset="-79"/>
                          <a:cs typeface="Amatic SC" panose="00000500000000000000" pitchFamily="2" charset="-79"/>
                        </a:rPr>
                        <a:t>Autumn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Spring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1</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dirty="0">
                          <a:solidFill>
                            <a:schemeClr val="bg1">
                              <a:lumMod val="50000"/>
                            </a:schemeClr>
                          </a:solidFill>
                          <a:latin typeface="Amatic SC" panose="00000500000000000000" pitchFamily="2" charset="-79"/>
                          <a:cs typeface="Amatic SC" panose="00000500000000000000" pitchFamily="2" charset="-79"/>
                        </a:rPr>
                        <a:t>Summer 2</a:t>
                      </a:r>
                      <a:endParaRPr lang="en-GB" sz="20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13285939"/>
                  </a:ext>
                </a:extLst>
              </a:tr>
              <a:tr h="567861">
                <a:tc>
                  <a:txBody>
                    <a:bodyPr/>
                    <a:lstStyle/>
                    <a:p>
                      <a:pPr algn="ctr"/>
                      <a:r>
                        <a:rPr lang="en-US" sz="1600" b="0" dirty="0">
                          <a:latin typeface="Amatic SC" panose="00000500000000000000" pitchFamily="2" charset="-79"/>
                          <a:cs typeface="Amatic SC" panose="00000500000000000000" pitchFamily="2" charset="-79"/>
                        </a:rPr>
                        <a:t>General Themes </a:t>
                      </a:r>
                      <a:endParaRPr lang="en-GB" sz="1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what</a:t>
                      </a:r>
                      <a:r>
                        <a:rPr lang="en-US" sz="16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who</a:t>
                      </a:r>
                      <a:r>
                        <a:rPr lang="en-US" sz="16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how</a:t>
                      </a:r>
                      <a:r>
                        <a:rPr lang="en-US" sz="16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where</a:t>
                      </a:r>
                      <a:r>
                        <a:rPr lang="en-US" sz="16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why</a:t>
                      </a:r>
                      <a:r>
                        <a:rPr lang="en-US" sz="16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when</a:t>
                      </a:r>
                      <a:r>
                        <a:rPr lang="en-US" sz="16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72033691"/>
                  </a:ext>
                </a:extLst>
              </a:tr>
              <a:tr h="3855478">
                <a:tc rowSpan="2">
                  <a:txBody>
                    <a:bodyPr/>
                    <a:lstStyle/>
                    <a:p>
                      <a:pPr algn="ctr"/>
                      <a:r>
                        <a:rPr lang="en-US" sz="3600" b="1" dirty="0">
                          <a:latin typeface="Amatic SC" panose="00000500000000000000" pitchFamily="2" charset="-79"/>
                          <a:cs typeface="Amatic SC" panose="00000500000000000000" pitchFamily="2" charset="-79"/>
                        </a:rPr>
                        <a:t>Our</a:t>
                      </a:r>
                      <a:r>
                        <a:rPr lang="en-US" sz="3600" b="1" baseline="0" dirty="0">
                          <a:latin typeface="Amatic SC" panose="00000500000000000000" pitchFamily="2" charset="-79"/>
                          <a:cs typeface="Amatic SC" panose="00000500000000000000" pitchFamily="2" charset="-79"/>
                        </a:rPr>
                        <a:t> </a:t>
                      </a:r>
                      <a:r>
                        <a:rPr lang="en-US" sz="3600" b="1" baseline="0" dirty="0" err="1">
                          <a:latin typeface="Amatic SC" panose="00000500000000000000" pitchFamily="2" charset="-79"/>
                          <a:cs typeface="Amatic SC" panose="00000500000000000000" pitchFamily="2" charset="-79"/>
                        </a:rPr>
                        <a:t>Crowle</a:t>
                      </a:r>
                      <a:r>
                        <a:rPr lang="en-US" sz="3600" b="1" baseline="0" dirty="0">
                          <a:latin typeface="Amatic SC" panose="00000500000000000000" pitchFamily="2" charset="-79"/>
                          <a:cs typeface="Amatic SC" panose="00000500000000000000" pitchFamily="2" charset="-79"/>
                        </a:rPr>
                        <a:t> values</a:t>
                      </a:r>
                      <a:r>
                        <a:rPr lang="en-US" sz="3600" b="1" dirty="0">
                          <a:latin typeface="Amatic SC" panose="00000500000000000000" pitchFamily="2" charset="-79"/>
                          <a:cs typeface="Amatic SC" panose="00000500000000000000" pitchFamily="2" charset="-79"/>
                        </a:rPr>
                        <a:t> </a:t>
                      </a:r>
                    </a:p>
                    <a:p>
                      <a:pPr algn="ctr"/>
                      <a:endParaRPr lang="en-US" sz="3600" b="1" dirty="0">
                        <a:latin typeface="Amatic SC" panose="00000500000000000000" pitchFamily="2" charset="-79"/>
                        <a:cs typeface="Amatic SC" panose="00000500000000000000" pitchFamily="2" charset="-79"/>
                      </a:endParaRPr>
                    </a:p>
                    <a:p>
                      <a:pPr algn="ctr"/>
                      <a:r>
                        <a:rPr lang="en-US" sz="1400" b="1" dirty="0">
                          <a:latin typeface="Amatic SC" panose="00000500000000000000" pitchFamily="2" charset="-79"/>
                          <a:cs typeface="Amatic SC" panose="00000500000000000000" pitchFamily="2" charset="-79"/>
                        </a:rPr>
                        <a:t>Routed in the Christian ethos of the school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mj-lt"/>
                          <a:cs typeface="Amatic SC" panose="020B0604020202020204" charset="-79"/>
                        </a:rPr>
                        <a:t>Year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mj-lt"/>
                          <a:cs typeface="Amatic SC" panose="020B0604020202020204" charset="-79"/>
                        </a:rPr>
                        <a:t>Thankfulness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solidFill>
                            <a:schemeClr val="tx1"/>
                          </a:solidFill>
                          <a:latin typeface="+mj-lt"/>
                          <a:cs typeface="Amatic SC" panose="020B0604020202020204" charset="-79"/>
                        </a:rPr>
                        <a:t>Christians believe that God loves and cares for them in many different ways in all aspects of their life. They know that their response to this provision should be one of thankfulness and praise.</a:t>
                      </a:r>
                      <a:endParaRPr lang="en-US" sz="1050" b="0" dirty="0">
                        <a:solidFill>
                          <a:schemeClr val="tx1"/>
                        </a:solidFill>
                        <a:latin typeface="+mj-lt"/>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dirty="0">
                        <a:solidFill>
                          <a:schemeClr val="tx1"/>
                        </a:solidFill>
                        <a:latin typeface="+mj-lt"/>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mj-lt"/>
                          <a:cs typeface="Amatic SC" panose="020B0604020202020204" charset="-79"/>
                        </a:rPr>
                        <a:t>Year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mj-lt"/>
                          <a:cs typeface="Amatic SC" panose="020B0604020202020204" charset="-79"/>
                        </a:rPr>
                        <a:t>Generosity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solidFill>
                            <a:schemeClr val="tx1"/>
                          </a:solidFill>
                          <a:latin typeface="+mj-lt"/>
                          <a:cs typeface="Amatic SC" panose="020B0604020202020204" charset="-79"/>
                        </a:rPr>
                        <a:t>God’s generosity is best described as ‘grace’, love given freely without limit or conditions. This generosity once experienced unacknowledged by an individual, can in turn release a generous spirit towards others .</a:t>
                      </a:r>
                      <a:endParaRPr lang="en-US" sz="1050" b="0" dirty="0">
                        <a:solidFill>
                          <a:schemeClr val="tx1"/>
                        </a:solidFill>
                        <a:latin typeface="+mj-lt"/>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mj-lt"/>
                          <a:cs typeface="Amatic SC" panose="020B0604020202020204" charset="-79"/>
                        </a:rPr>
                        <a:t>Trust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Trust is the basis of all stable relationships, including a person’s relationship with God. It is rooted in truth and will grow through consistent experiences of reliability and integrity. God’s commitment to humanity is seen in his willingness to trust ordinary people with the carrying out of his purposes through history.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mj-lt"/>
                          <a:cs typeface="Amatic SC" panose="020B0604020202020204" charset="-79"/>
                        </a:rPr>
                        <a:t>Compassion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Christians believe that their attitudes and actions must reflect the kindness, mercy and compassion of Jesus and the love of God for everyone.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Perseverance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Jesus frequently encouraged his disciples to ‘endure patiently’ the difficulties and obstacles they encountered and to persevere in the face of adversity. He himself trusted God even when his enemies tried to stop his work and plotted his death.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Courage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Basic to Christian faith is the claim that God is always present in every situation. This belief has led to great acts of courage that have included facing danger and opposition, overcoming fear, making a stand for what is right and encouraging others to persevere. Through prayer people have found the strength to help them to be courageous.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Forgiveness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Forgiveness is the means by which damaged relationships are restored. It is an act of will, motivated by love. For Christians, Jesus’ death on a cross is the ultimate revelation of gods or for giving love, and his sacrifice stands as a source of inspiration to forgive others, no matter what the cost.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Justice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The justice revealed in the Bible is always seen in the context of love. It includes the core to take responsibility for one another, especially the poor and oppressed, and to see that no one is excluded from the essentials of life.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Friendship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Christians believe they can call God their friend because of the relationship made possible through Jesus.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Service</a:t>
                      </a:r>
                      <a:endParaRPr kumimoji="0" lang="en-GB" sz="1050" b="1"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Jesus exemplified in his person, ministry and relationship to God, what it was to be called the ‘servant king’. Christians believe that their calling is to follow Jesus’ is example according to their gifts or abilities. They believe that through serving God in others, ‘perfect freedom’ will ultimately be found.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Respect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The nature of God, as revealed in the Bible, presents all people with a choice. Those whose response is one of respect are acknowledging God’s greatness, authority and involvement in the world. This will extend to respect for the created order, including humanity made in the image of God.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Year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prstClr val="black"/>
                          </a:solidFill>
                          <a:effectLst/>
                          <a:uLnTx/>
                          <a:uFillTx/>
                          <a:latin typeface="+mj-lt"/>
                          <a:ea typeface="+mn-ea"/>
                          <a:cs typeface="Amatic SC" panose="020B0604020202020204" charset="-79"/>
                        </a:rPr>
                        <a:t>Truthfulness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j-lt"/>
                          <a:ea typeface="+mn-ea"/>
                          <a:cs typeface="Amatic SC" panose="020B0604020202020204" charset="-79"/>
                        </a:rPr>
                        <a:t>Christians believe that truth is revealed in the Bible and supremely in the person and life of Jesus Christ. Through Jesus is teaching we are given an insight into the nature of God and the way in which he means us to live. </a:t>
                      </a:r>
                      <a:endParaRPr kumimoji="0" lang="en-US" sz="1050" b="0" i="0" u="none" strike="noStrike" kern="1200" cap="none" spc="0" normalizeH="0" baseline="0" noProof="0" dirty="0">
                        <a:ln>
                          <a:noFill/>
                        </a:ln>
                        <a:solidFill>
                          <a:prstClr val="black"/>
                        </a:solidFill>
                        <a:effectLst/>
                        <a:uLnTx/>
                        <a:uFillTx/>
                        <a:latin typeface="+mj-lt"/>
                        <a:ea typeface="+mn-ea"/>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27661565"/>
                  </a:ext>
                </a:extLst>
              </a:tr>
              <a:tr h="1140431">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fontAlgn="t"/>
                      <a:endParaRPr lang="en-GB" sz="800" b="1" i="0" kern="1200" dirty="0">
                        <a:solidFill>
                          <a:schemeClr val="tx1"/>
                        </a:solidFill>
                        <a:effectLst/>
                        <a:latin typeface="Amatic SC" panose="020B0604020202020204" charset="-79"/>
                        <a:ea typeface="+mn-ea"/>
                        <a:cs typeface="Amatic SC" panose="020B0604020202020204" charset="-79"/>
                      </a:endParaRPr>
                    </a:p>
                    <a:p>
                      <a:pPr algn="ctr" fontAlgn="t"/>
                      <a:r>
                        <a:rPr lang="en-GB" sz="1800" b="1" i="0" kern="1200" dirty="0">
                          <a:solidFill>
                            <a:schemeClr val="tx1"/>
                          </a:solidFill>
                          <a:effectLst/>
                          <a:latin typeface="Amatic SC" panose="020B0604020202020204" charset="-79"/>
                          <a:ea typeface="+mn-ea"/>
                          <a:cs typeface="Amatic SC" panose="020B0604020202020204" charset="-79"/>
                        </a:rPr>
                        <a:t>Caring       Confident      committed</a:t>
                      </a:r>
                    </a:p>
                    <a:p>
                      <a:pPr algn="ctr" fontAlgn="t"/>
                      <a:endParaRPr lang="en-GB" sz="800" b="1" i="0" kern="1200" dirty="0">
                        <a:solidFill>
                          <a:schemeClr val="tx1"/>
                        </a:solidFill>
                        <a:effectLst/>
                        <a:latin typeface="Amatic SC" panose="020B0604020202020204" charset="-79"/>
                        <a:ea typeface="+mn-ea"/>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200" b="1" i="0" kern="1200" dirty="0">
                          <a:solidFill>
                            <a:schemeClr val="dk1"/>
                          </a:solidFill>
                          <a:effectLst/>
                          <a:latin typeface="Amatic SC" panose="020B0604020202020204" charset="-79"/>
                          <a:ea typeface="+mn-ea"/>
                          <a:cs typeface="Amatic SC" panose="020B0604020202020204" charset="-79"/>
                        </a:rPr>
                        <a:t>Our school prioritises relationships. We really care for each other as a staff team, for our children and our families. </a:t>
                      </a:r>
                      <a:r>
                        <a:rPr lang="en-GB" sz="1200" b="1" i="0" kern="1200" dirty="0" err="1">
                          <a:solidFill>
                            <a:schemeClr val="dk1"/>
                          </a:solidFill>
                          <a:effectLst/>
                          <a:latin typeface="Amatic SC" panose="020B0604020202020204" charset="-79"/>
                          <a:ea typeface="+mn-ea"/>
                          <a:cs typeface="Amatic SC" panose="020B0604020202020204" charset="-79"/>
                        </a:rPr>
                        <a:t>Crowle</a:t>
                      </a:r>
                      <a:r>
                        <a:rPr lang="en-GB" sz="1200" b="1" i="0" kern="1200" dirty="0">
                          <a:solidFill>
                            <a:schemeClr val="dk1"/>
                          </a:solidFill>
                          <a:effectLst/>
                          <a:latin typeface="Amatic SC" panose="020B0604020202020204" charset="-79"/>
                          <a:ea typeface="+mn-ea"/>
                          <a:cs typeface="Amatic SC" panose="020B0604020202020204" charset="-79"/>
                        </a:rPr>
                        <a:t> is a lovely place to be. Our values are not just laminated on classroom walls, they permeate through everything we do and our behaviours as a team. You feel the ethos of our school the second you walk through the door.  We prioritise the inner curriculum as much as the more easily recognisable outer curriculum. We want our children to leave us with academic intelligence, emotional intelligence and ethical intelligence.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i="0" kern="1200" dirty="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pic>
        <p:nvPicPr>
          <p:cNvPr id="6" name="Picture 2">
            <a:extLst>
              <a:ext uri="{FF2B5EF4-FFF2-40B4-BE49-F238E27FC236}">
                <a16:creationId xmlns:a16="http://schemas.microsoft.com/office/drawing/2014/main" id="{34E900D6-D12A-4FAF-B195-B26FD17DD5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038" t="12099" r="13494" b="7421"/>
          <a:stretch/>
        </p:blipFill>
        <p:spPr bwMode="auto">
          <a:xfrm>
            <a:off x="449931" y="145725"/>
            <a:ext cx="610773" cy="71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9843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141036178"/>
              </p:ext>
            </p:extLst>
          </p:nvPr>
        </p:nvGraphicFramePr>
        <p:xfrm>
          <a:off x="171904" y="512838"/>
          <a:ext cx="11848192" cy="5817012"/>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42696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13285939"/>
                  </a:ext>
                </a:extLst>
              </a:tr>
              <a:tr h="558671">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what</a:t>
                      </a:r>
                      <a:r>
                        <a:rPr lang="en-US" sz="16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who</a:t>
                      </a:r>
                      <a:r>
                        <a:rPr lang="en-US" sz="16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how</a:t>
                      </a:r>
                      <a:r>
                        <a:rPr lang="en-US" sz="16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where</a:t>
                      </a:r>
                      <a:r>
                        <a:rPr lang="en-US" sz="16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why</a:t>
                      </a:r>
                      <a:r>
                        <a:rPr lang="en-US" sz="16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when</a:t>
                      </a:r>
                      <a:r>
                        <a:rPr lang="en-US" sz="16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72033691"/>
                  </a:ext>
                </a:extLst>
              </a:tr>
              <a:tr h="2390346">
                <a:tc>
                  <a:txBody>
                    <a:bodyPr/>
                    <a:lstStyle/>
                    <a:p>
                      <a:pPr algn="ctr"/>
                      <a:r>
                        <a:rPr lang="en-US" sz="2400" b="1" dirty="0">
                          <a:latin typeface="Amatic SC" panose="00000500000000000000" pitchFamily="2" charset="-79"/>
                          <a:cs typeface="Amatic SC" panose="00000500000000000000" pitchFamily="2" charset="-79"/>
                        </a:rPr>
                        <a:t>British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CC66FF"/>
                          </a:solidFill>
                          <a:latin typeface="Amatic SC" panose="00000500000000000000" pitchFamily="2" charset="-79"/>
                          <a:cs typeface="Amatic SC" panose="00000500000000000000" pitchFamily="2" charset="-79"/>
                        </a:rPr>
                        <a:t>Sharing</a:t>
                      </a:r>
                      <a:r>
                        <a:rPr lang="en-GB" sz="2000" b="1" baseline="0" dirty="0">
                          <a:solidFill>
                            <a:srgbClr val="CC66FF"/>
                          </a:solidFill>
                          <a:latin typeface="Amatic SC" panose="00000500000000000000" pitchFamily="2" charset="-79"/>
                          <a:cs typeface="Amatic SC" panose="00000500000000000000" pitchFamily="2" charset="-79"/>
                        </a:rPr>
                        <a:t> </a:t>
                      </a:r>
                      <a:r>
                        <a:rPr lang="en-GB" sz="2000" b="1" dirty="0">
                          <a:solidFill>
                            <a:srgbClr val="CC66FF"/>
                          </a:solidFill>
                          <a:latin typeface="Amatic SC" panose="00000500000000000000" pitchFamily="2" charset="-79"/>
                          <a:cs typeface="Amatic SC" panose="00000500000000000000" pitchFamily="2" charset="-79"/>
                        </a:rPr>
                        <a:t>Circles </a:t>
                      </a: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050" b="1" i="0" dirty="0">
                          <a:solidFill>
                            <a:schemeClr val="bg1">
                              <a:lumMod val="50000"/>
                            </a:schemeClr>
                          </a:solidFill>
                          <a:effectLst/>
                          <a:latin typeface="+mj-lt"/>
                        </a:rPr>
                        <a:t>Mutual respect </a:t>
                      </a:r>
                    </a:p>
                    <a:p>
                      <a:pPr marL="0" indent="0" algn="ctr">
                        <a:buFont typeface="Arial" panose="020B0604020202020204" pitchFamily="34" charset="0"/>
                        <a:buNone/>
                      </a:pPr>
                      <a:r>
                        <a:rPr lang="en-US" sz="1050" b="0" i="0" dirty="0">
                          <a:solidFill>
                            <a:schemeClr val="tx1"/>
                          </a:solidFill>
                          <a:effectLst/>
                          <a:latin typeface="+mj-lt"/>
                        </a:rPr>
                        <a:t> </a:t>
                      </a:r>
                      <a:r>
                        <a:rPr lang="en-GB" sz="1050" dirty="0">
                          <a:solidFill>
                            <a:schemeClr val="tx1"/>
                          </a:solidFill>
                          <a:latin typeface="+mj-lt"/>
                        </a:rPr>
                        <a:t>We are all unique. </a:t>
                      </a:r>
                    </a:p>
                    <a:p>
                      <a:pPr marL="0" lvl="0" indent="0" algn="ctr">
                        <a:buFont typeface="Arial" panose="020B0604020202020204" pitchFamily="34" charset="0"/>
                        <a:buNone/>
                      </a:pPr>
                      <a:r>
                        <a:rPr lang="en-GB" sz="1050" dirty="0">
                          <a:solidFill>
                            <a:schemeClr val="tx1"/>
                          </a:solidFill>
                          <a:latin typeface="+mj-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dirty="0">
                          <a:solidFill>
                            <a:schemeClr val="tx1"/>
                          </a:solidFill>
                          <a:latin typeface="+mj-lt"/>
                        </a:rPr>
                        <a:t>All cultures are learned , respected, and celebrated. </a:t>
                      </a:r>
                    </a:p>
                    <a:p>
                      <a:pPr marL="0" lvl="0" indent="0" algn="ctr">
                        <a:buFont typeface="Arial" panose="020B0604020202020204" pitchFamily="34" charset="0"/>
                        <a:buNone/>
                      </a:pPr>
                      <a:endParaRPr lang="en-GB" sz="1050" dirty="0">
                        <a:solidFill>
                          <a:schemeClr val="tx1"/>
                        </a:solidFill>
                        <a:latin typeface="+mj-lt"/>
                      </a:endParaRPr>
                    </a:p>
                    <a:p>
                      <a:pPr algn="ctr" rtl="0" fontAlgn="base"/>
                      <a:endParaRPr lang="en-US" sz="1050" b="0" i="0" dirty="0">
                        <a:solidFill>
                          <a:schemeClr val="bg1">
                            <a:lumMod val="50000"/>
                          </a:schemeClr>
                        </a:solidFill>
                        <a:effectLst/>
                        <a:latin typeface="+mj-lt"/>
                      </a:endParaRPr>
                    </a:p>
                    <a:p>
                      <a:pPr algn="ctr" rtl="0" fontAlgn="base"/>
                      <a:r>
                        <a:rPr lang="en-US" sz="1050" b="0" i="0" dirty="0">
                          <a:solidFill>
                            <a:schemeClr val="bg1">
                              <a:lumMod val="50000"/>
                            </a:schemeClr>
                          </a:solidFill>
                          <a:effectLst/>
                          <a:latin typeface="+mj-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r>
                        <a:rPr lang="en-US" sz="1050" b="1" i="0" dirty="0">
                          <a:solidFill>
                            <a:schemeClr val="bg1">
                              <a:lumMod val="50000"/>
                            </a:schemeClr>
                          </a:solidFill>
                          <a:effectLst/>
                          <a:latin typeface="+mj-lt"/>
                        </a:rPr>
                        <a:t>Mutual</a:t>
                      </a:r>
                    </a:p>
                    <a:p>
                      <a:pPr algn="ctr" rtl="0" fontAlgn="base"/>
                      <a:r>
                        <a:rPr lang="en-US" sz="1050" b="1" i="0" dirty="0">
                          <a:solidFill>
                            <a:schemeClr val="bg1">
                              <a:lumMod val="50000"/>
                            </a:schemeClr>
                          </a:solidFill>
                          <a:effectLst/>
                          <a:latin typeface="+mj-lt"/>
                        </a:rPr>
                        <a:t>Tolerance </a:t>
                      </a:r>
                    </a:p>
                    <a:p>
                      <a:pPr algn="ctr" eaLnBrk="1" hangingPunct="1"/>
                      <a:r>
                        <a:rPr lang="en-GB" altLang="en-US" sz="1050" b="0" dirty="0">
                          <a:latin typeface="+mj-lt"/>
                          <a:cs typeface="Amatic SC" panose="00000500000000000000" pitchFamily="2" charset="-79"/>
                        </a:rPr>
                        <a:t>Everyone is valued, all cultures are celebrated, and we all share and respect the opinions of others. </a:t>
                      </a:r>
                    </a:p>
                    <a:p>
                      <a:pPr algn="ctr" rtl="0" fontAlgn="base"/>
                      <a:r>
                        <a:rPr lang="en-US" sz="1050" b="0" i="0" dirty="0">
                          <a:solidFill>
                            <a:schemeClr val="bg1">
                              <a:lumMod val="50000"/>
                            </a:schemeClr>
                          </a:solidFill>
                          <a:effectLst/>
                          <a:latin typeface="+mj-lt"/>
                        </a:rPr>
                        <a:t> </a:t>
                      </a:r>
                      <a:r>
                        <a:rPr lang="en-US" sz="1050" b="0" i="0" kern="1200" dirty="0">
                          <a:solidFill>
                            <a:schemeClr val="dk1"/>
                          </a:solidFill>
                          <a:effectLst/>
                          <a:latin typeface="+mj-lt"/>
                          <a:ea typeface="+mn-ea"/>
                          <a:cs typeface="+mn-cs"/>
                        </a:rPr>
                        <a:t>Mutual tolerance of those with different faiths and beliefs and for those without faith.</a:t>
                      </a:r>
                    </a:p>
                    <a:p>
                      <a:pPr algn="ctr" rtl="0" fontAlgn="base"/>
                      <a:r>
                        <a:rPr lang="en-US" sz="1050" b="0" i="0" kern="1200" dirty="0">
                          <a:solidFill>
                            <a:schemeClr val="dk1"/>
                          </a:solidFill>
                          <a:effectLst/>
                          <a:latin typeface="+mj-lt"/>
                          <a:ea typeface="+mn-ea"/>
                          <a:cs typeface="+mn-cs"/>
                        </a:rPr>
                        <a:t>Done through celebrations </a:t>
                      </a:r>
                      <a:endParaRPr lang="en-US" sz="1050" b="0" i="0" dirty="0">
                        <a:solidFill>
                          <a:schemeClr val="bg1">
                            <a:lumMod val="50000"/>
                          </a:schemeClr>
                        </a:solidFill>
                        <a:effectLst/>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r>
                        <a:rPr lang="en-US" sz="1050" b="1" i="0" dirty="0">
                          <a:solidFill>
                            <a:schemeClr val="bg1">
                              <a:lumMod val="50000"/>
                            </a:schemeClr>
                          </a:solidFill>
                          <a:effectLst/>
                          <a:latin typeface="+mj-lt"/>
                        </a:rPr>
                        <a:t>Rule of law </a:t>
                      </a:r>
                    </a:p>
                    <a:p>
                      <a:pPr marL="0" indent="0" algn="ctr">
                        <a:buFont typeface="Arial" panose="020B0604020202020204" pitchFamily="34" charset="0"/>
                        <a:buNone/>
                      </a:pPr>
                      <a:r>
                        <a:rPr lang="en-GB" sz="1050" dirty="0">
                          <a:solidFill>
                            <a:schemeClr val="tx1"/>
                          </a:solidFill>
                          <a:latin typeface="+mj-lt"/>
                        </a:rPr>
                        <a:t>We all know that we have rules at school that we must follow. </a:t>
                      </a:r>
                    </a:p>
                    <a:p>
                      <a:pPr marL="0" indent="0" algn="ctr">
                        <a:buFont typeface="Arial" panose="020B0604020202020204" pitchFamily="34" charset="0"/>
                        <a:buNone/>
                      </a:pPr>
                      <a:r>
                        <a:rPr lang="en-GB" sz="1050" dirty="0">
                          <a:solidFill>
                            <a:schemeClr val="tx1"/>
                          </a:solidFill>
                          <a:latin typeface="+mj-lt"/>
                        </a:rPr>
                        <a:t>We know who to talk to if we do not feel safe. </a:t>
                      </a:r>
                    </a:p>
                    <a:p>
                      <a:pPr marL="0" indent="0" algn="ctr">
                        <a:buFont typeface="Arial" panose="020B0604020202020204" pitchFamily="34" charset="0"/>
                        <a:buNone/>
                      </a:pPr>
                      <a:r>
                        <a:rPr lang="en-GB" sz="1050" dirty="0">
                          <a:solidFill>
                            <a:schemeClr val="tx1"/>
                          </a:solidFill>
                          <a:latin typeface="+mj-lt"/>
                        </a:rPr>
                        <a:t>We know right from wrong. </a:t>
                      </a:r>
                    </a:p>
                    <a:p>
                      <a:pPr marL="0" indent="0" algn="ctr">
                        <a:buFont typeface="Arial" panose="020B0604020202020204" pitchFamily="34" charset="0"/>
                        <a:buNone/>
                      </a:pPr>
                      <a:r>
                        <a:rPr lang="en-GB" sz="1050" dirty="0">
                          <a:solidFill>
                            <a:schemeClr val="tx1"/>
                          </a:solidFill>
                          <a:latin typeface="+mj-lt"/>
                        </a:rPr>
                        <a:t>We recognise that we are accountable for our actions. </a:t>
                      </a:r>
                    </a:p>
                    <a:p>
                      <a:pPr marL="0" indent="0" algn="ctr">
                        <a:buFont typeface="Arial" panose="020B0604020202020204" pitchFamily="34" charset="0"/>
                        <a:buNone/>
                      </a:pPr>
                      <a:r>
                        <a:rPr lang="en-GB" sz="1050" dirty="0">
                          <a:solidFill>
                            <a:schemeClr val="tx1"/>
                          </a:solidFill>
                          <a:latin typeface="+mj-lt"/>
                        </a:rPr>
                        <a:t>We must work together as a team when it is necessary. </a:t>
                      </a:r>
                    </a:p>
                    <a:p>
                      <a:pPr marL="0" indent="0" algn="ctr">
                        <a:buFont typeface="Arial" panose="020B0604020202020204" pitchFamily="34" charset="0"/>
                        <a:buNone/>
                      </a:pPr>
                      <a:r>
                        <a:rPr lang="en-GB" sz="1050" dirty="0">
                          <a:solidFill>
                            <a:schemeClr val="tx1"/>
                          </a:solidFill>
                          <a:latin typeface="+mj-lt"/>
                        </a:rPr>
                        <a:t>Class</a:t>
                      </a:r>
                      <a:r>
                        <a:rPr lang="en-GB" sz="1050" baseline="0" dirty="0">
                          <a:solidFill>
                            <a:schemeClr val="tx1"/>
                          </a:solidFill>
                          <a:latin typeface="+mj-lt"/>
                        </a:rPr>
                        <a:t> rules</a:t>
                      </a:r>
                      <a:endParaRPr lang="en-GB" sz="105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r>
                        <a:rPr lang="en-US" sz="1050" b="1" i="0" dirty="0">
                          <a:solidFill>
                            <a:schemeClr val="bg1">
                              <a:lumMod val="50000"/>
                            </a:schemeClr>
                          </a:solidFill>
                          <a:effectLst/>
                          <a:latin typeface="+mj-lt"/>
                        </a:rPr>
                        <a:t>Individual liberty</a:t>
                      </a:r>
                    </a:p>
                    <a:p>
                      <a:pPr marL="0" indent="0" algn="ctr">
                        <a:buFont typeface="Arial" panose="020B0604020202020204" pitchFamily="34" charset="0"/>
                        <a:buNone/>
                      </a:pPr>
                      <a:r>
                        <a:rPr lang="en-GB" sz="1050" dirty="0">
                          <a:solidFill>
                            <a:schemeClr val="tx1"/>
                          </a:solidFill>
                          <a:latin typeface="+mj-lt"/>
                        </a:rPr>
                        <a:t>We all have the right to have our own views. </a:t>
                      </a:r>
                    </a:p>
                    <a:p>
                      <a:pPr marL="0" indent="0" algn="ctr">
                        <a:buFont typeface="Arial" panose="020B0604020202020204" pitchFamily="34" charset="0"/>
                        <a:buNone/>
                      </a:pPr>
                      <a:r>
                        <a:rPr lang="en-GB" sz="1050" dirty="0">
                          <a:solidFill>
                            <a:schemeClr val="tx1"/>
                          </a:solidFill>
                          <a:latin typeface="+mj-lt"/>
                        </a:rPr>
                        <a:t>We are all respected as individuals. </a:t>
                      </a:r>
                    </a:p>
                    <a:p>
                      <a:pPr marL="0" indent="0" algn="ctr">
                        <a:buFont typeface="Arial" panose="020B0604020202020204" pitchFamily="34" charset="0"/>
                        <a:buNone/>
                      </a:pPr>
                      <a:r>
                        <a:rPr lang="en-GB" sz="1050" dirty="0">
                          <a:solidFill>
                            <a:schemeClr val="tx1"/>
                          </a:solidFill>
                          <a:latin typeface="+mj-lt"/>
                        </a:rPr>
                        <a:t>We feel safe to have a go at new activities. </a:t>
                      </a:r>
                    </a:p>
                    <a:p>
                      <a:pPr marL="0" indent="0" algn="ctr">
                        <a:buFont typeface="Arial" panose="020B0604020202020204" pitchFamily="34" charset="0"/>
                        <a:buNone/>
                      </a:pPr>
                      <a:r>
                        <a:rPr lang="en-GB" sz="1050" dirty="0">
                          <a:solidFill>
                            <a:schemeClr val="tx1"/>
                          </a:solidFill>
                          <a:latin typeface="+mj-lt"/>
                        </a:rPr>
                        <a:t>We understand and celebrate the fact that everyone is different. </a:t>
                      </a:r>
                    </a:p>
                    <a:p>
                      <a:pPr marL="0" indent="0" algn="ctr" rtl="0" fontAlgn="base">
                        <a:buFont typeface="Arial" panose="020B0604020202020204" pitchFamily="34" charset="0"/>
                        <a:buNone/>
                      </a:pPr>
                      <a:r>
                        <a:rPr lang="en-US" sz="1050" b="0" i="0" dirty="0">
                          <a:solidFill>
                            <a:schemeClr val="tx1"/>
                          </a:solidFill>
                          <a:effectLst/>
                          <a:latin typeface="+mj-lt"/>
                        </a:rPr>
                        <a:t> </a:t>
                      </a:r>
                    </a:p>
                    <a:p>
                      <a:pPr algn="ctr" rtl="0" fontAlgn="base"/>
                      <a:r>
                        <a:rPr lang="en-US" sz="1050" b="0" i="0" dirty="0">
                          <a:solidFill>
                            <a:schemeClr val="bg1">
                              <a:lumMod val="50000"/>
                            </a:schemeClr>
                          </a:solidFill>
                          <a:effectLst/>
                          <a:latin typeface="+mj-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r>
                        <a:rPr lang="en-US" sz="1050" b="1" i="0" dirty="0">
                          <a:solidFill>
                            <a:schemeClr val="bg1">
                              <a:lumMod val="50000"/>
                            </a:schemeClr>
                          </a:solidFill>
                          <a:effectLst/>
                          <a:latin typeface="+mj-lt"/>
                        </a:rPr>
                        <a:t>Democracy</a:t>
                      </a:r>
                    </a:p>
                    <a:p>
                      <a:pPr marL="0" indent="0" algn="ctr">
                        <a:buFont typeface="Arial" panose="020B0604020202020204" pitchFamily="34" charset="0"/>
                        <a:buNone/>
                      </a:pPr>
                      <a:r>
                        <a:rPr lang="en-GB" sz="1050" dirty="0">
                          <a:solidFill>
                            <a:schemeClr val="tx1"/>
                          </a:solidFill>
                          <a:latin typeface="+mj-lt"/>
                        </a:rPr>
                        <a:t>We all have the right to be listened to. </a:t>
                      </a:r>
                    </a:p>
                    <a:p>
                      <a:pPr marL="0" indent="0" algn="ctr">
                        <a:buFont typeface="Arial" panose="020B0604020202020204" pitchFamily="34" charset="0"/>
                        <a:buNone/>
                      </a:pPr>
                      <a:r>
                        <a:rPr lang="en-GB" sz="1050" dirty="0">
                          <a:solidFill>
                            <a:schemeClr val="tx1"/>
                          </a:solidFill>
                          <a:latin typeface="+mj-lt"/>
                        </a:rPr>
                        <a:t>We respect everyone and we value their different  ideas and opinions. </a:t>
                      </a:r>
                    </a:p>
                    <a:p>
                      <a:pPr marL="0" indent="0" algn="ctr">
                        <a:buFont typeface="Arial" panose="020B0604020202020204" pitchFamily="34" charset="0"/>
                        <a:buNone/>
                      </a:pPr>
                      <a:r>
                        <a:rPr lang="en-GB" sz="1050" dirty="0">
                          <a:solidFill>
                            <a:schemeClr val="tx1"/>
                          </a:solidFill>
                          <a:latin typeface="+mj-lt"/>
                        </a:rPr>
                        <a:t>We have the opportunity to play with who we want to play with. </a:t>
                      </a:r>
                    </a:p>
                    <a:p>
                      <a:pPr marL="0" indent="0" algn="ctr">
                        <a:buFont typeface="Arial" panose="020B0604020202020204" pitchFamily="34" charset="0"/>
                        <a:buNone/>
                      </a:pPr>
                      <a:r>
                        <a:rPr lang="en-GB" sz="1050" dirty="0">
                          <a:solidFill>
                            <a:schemeClr val="tx1"/>
                          </a:solidFill>
                          <a:latin typeface="+mj-lt"/>
                        </a:rPr>
                        <a:t>We listen with intrigue and value and respect the opinions of others. </a:t>
                      </a:r>
                      <a:r>
                        <a:rPr lang="en-US" sz="1050" b="0" i="0" dirty="0">
                          <a:solidFill>
                            <a:schemeClr val="tx1"/>
                          </a:solidFill>
                          <a:effectLst/>
                          <a:latin typeface="+mj-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r>
                        <a:rPr lang="en-US" sz="1050" b="1" i="0" dirty="0">
                          <a:solidFill>
                            <a:schemeClr val="bg1">
                              <a:lumMod val="50000"/>
                            </a:schemeClr>
                          </a:solidFill>
                          <a:effectLst/>
                          <a:latin typeface="+mj-lt"/>
                        </a:rPr>
                        <a:t>Recap all British Values </a:t>
                      </a:r>
                    </a:p>
                    <a:p>
                      <a:pPr algn="ctr"/>
                      <a:r>
                        <a:rPr lang="en-US" sz="1050" b="0" i="0" dirty="0">
                          <a:solidFill>
                            <a:schemeClr val="bg1">
                              <a:lumMod val="50000"/>
                            </a:schemeClr>
                          </a:solidFill>
                          <a:effectLst/>
                          <a:latin typeface="+mj-lt"/>
                        </a:rPr>
                        <a:t> </a:t>
                      </a:r>
                      <a:r>
                        <a:rPr lang="en-US" sz="1050" b="0" i="0" kern="1200" dirty="0">
                          <a:solidFill>
                            <a:schemeClr val="dk1"/>
                          </a:solidFill>
                          <a:effectLst/>
                          <a:latin typeface="+mj-lt"/>
                          <a:ea typeface="+mn-ea"/>
                          <a:cs typeface="+mn-cs"/>
                        </a:rPr>
                        <a:t>Fundamental British Values underpin what it is to be a citizen in a modern and diverse Great Britain valuing our community and celebrating diversity of the UK.</a:t>
                      </a:r>
                    </a:p>
                    <a:p>
                      <a:pPr algn="ctr"/>
                      <a:r>
                        <a:rPr lang="en-US" sz="1050" b="0" i="0" kern="1200" dirty="0">
                          <a:solidFill>
                            <a:schemeClr val="dk1"/>
                          </a:solidFill>
                          <a:effectLst/>
                          <a:latin typeface="+mj-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60817584"/>
                  </a:ext>
                </a:extLst>
              </a:tr>
              <a:tr h="1493966">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j-lt"/>
                          <a:cs typeface="Amatic SC" panose="00000500000000000000" pitchFamily="2" charset="-79"/>
                        </a:rPr>
                        <a:t>In-house -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j-lt"/>
                          <a:cs typeface="Amatic SC" panose="00000500000000000000" pitchFamily="2" charset="-79"/>
                        </a:rPr>
                        <a:t>National Baseline data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j-lt"/>
                          <a:cs typeface="Amatic SC" panose="00000500000000000000" pitchFamily="2" charset="-79"/>
                        </a:rPr>
                        <a:t>Awareness of checkpoints using Development matters as a scaffold alongside teacher judgement.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j-lt"/>
                          <a:cs typeface="Amatic SC" panose="00000500000000000000" pitchFamily="2" charset="-79"/>
                        </a:rPr>
                        <a:t>On-going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50" dirty="0">
                          <a:solidFill>
                            <a:schemeClr val="tx1"/>
                          </a:solidFill>
                          <a:latin typeface="+mj-lt"/>
                          <a:cs typeface="Amatic SC" panose="00000500000000000000" pitchFamily="2" charset="-79"/>
                        </a:rPr>
                        <a:t>On going assessments</a:t>
                      </a:r>
                    </a:p>
                    <a:p>
                      <a:pPr algn="ctr"/>
                      <a:r>
                        <a:rPr lang="en-US" sz="1050" dirty="0">
                          <a:solidFill>
                            <a:schemeClr val="tx1"/>
                          </a:solidFill>
                          <a:latin typeface="+mj-lt"/>
                          <a:cs typeface="Amatic SC" panose="00000500000000000000" pitchFamily="2" charset="-79"/>
                        </a:rPr>
                        <a:t>Pupil progress meetings</a:t>
                      </a:r>
                    </a:p>
                    <a:p>
                      <a:pPr algn="ctr"/>
                      <a:r>
                        <a:rPr lang="en-US" sz="1050" dirty="0">
                          <a:solidFill>
                            <a:schemeClr val="tx1"/>
                          </a:solidFill>
                          <a:latin typeface="+mj-lt"/>
                          <a:cs typeface="Amatic SC" panose="00000500000000000000" pitchFamily="2" charset="-79"/>
                        </a:rPr>
                        <a:t>Parents evening info </a:t>
                      </a:r>
                    </a:p>
                    <a:p>
                      <a:pPr algn="ctr"/>
                      <a:r>
                        <a:rPr lang="en-US" sz="1050" dirty="0">
                          <a:solidFill>
                            <a:schemeClr val="tx1"/>
                          </a:solidFill>
                          <a:latin typeface="+mj-lt"/>
                          <a:cs typeface="Amatic SC" panose="00000500000000000000" pitchFamily="2" charset="-79"/>
                        </a:rPr>
                        <a:t>In house moderation </a:t>
                      </a:r>
                    </a:p>
                    <a:p>
                      <a:pPr algn="ctr"/>
                      <a:r>
                        <a:rPr lang="en-US" sz="1050" dirty="0">
                          <a:solidFill>
                            <a:schemeClr val="tx1"/>
                          </a:solidFill>
                          <a:latin typeface="+mj-lt"/>
                          <a:cs typeface="Amatic SC" panose="00000500000000000000" pitchFamily="2" charset="-79"/>
                        </a:rPr>
                        <a:t>End</a:t>
                      </a:r>
                      <a:r>
                        <a:rPr lang="en-US" sz="1050" baseline="0" dirty="0">
                          <a:solidFill>
                            <a:schemeClr val="tx1"/>
                          </a:solidFill>
                          <a:latin typeface="+mj-lt"/>
                          <a:cs typeface="Amatic SC" panose="00000500000000000000" pitchFamily="2" charset="-79"/>
                        </a:rPr>
                        <a:t> of </a:t>
                      </a:r>
                      <a:r>
                        <a:rPr lang="en-US" sz="1050" dirty="0">
                          <a:solidFill>
                            <a:schemeClr val="tx1"/>
                          </a:solidFill>
                          <a:latin typeface="+mj-lt"/>
                          <a:cs typeface="Amatic SC" panose="00000500000000000000" pitchFamily="2" charset="-79"/>
                        </a:rPr>
                        <a:t>term Assessments </a:t>
                      </a:r>
                    </a:p>
                    <a:p>
                      <a:pPr algn="ctr"/>
                      <a:r>
                        <a:rPr lang="en-US" sz="1050" dirty="0">
                          <a:solidFill>
                            <a:schemeClr val="tx1"/>
                          </a:solidFill>
                          <a:latin typeface="+mj-lt"/>
                          <a:cs typeface="Amatic SC" panose="00000500000000000000" pitchFamily="2" charset="-79"/>
                        </a:rPr>
                        <a:t>Phonics assessments</a:t>
                      </a:r>
                    </a:p>
                    <a:p>
                      <a:pPr algn="ctr"/>
                      <a:r>
                        <a:rPr lang="en-US" sz="1050" dirty="0">
                          <a:solidFill>
                            <a:schemeClr val="tx1"/>
                          </a:solidFill>
                          <a:latin typeface="+mj-lt"/>
                          <a:cs typeface="Amatic SC" panose="00000500000000000000" pitchFamily="2" charset="-79"/>
                        </a:rPr>
                        <a:t>Key word assessments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050" dirty="0">
                          <a:solidFill>
                            <a:schemeClr val="tx1"/>
                          </a:solidFill>
                          <a:latin typeface="+mj-lt"/>
                          <a:cs typeface="Amatic SC" panose="00000500000000000000" pitchFamily="2" charset="-79"/>
                        </a:rPr>
                        <a:t> Projections for EOY</a:t>
                      </a:r>
                    </a:p>
                    <a:p>
                      <a:pPr algn="ctr"/>
                      <a:r>
                        <a:rPr lang="en-US" sz="1050" kern="1200" dirty="0">
                          <a:solidFill>
                            <a:schemeClr val="tx1"/>
                          </a:solidFill>
                          <a:latin typeface="+mn-lt"/>
                          <a:ea typeface="+mn-ea"/>
                          <a:cs typeface="Amatic SC" panose="00000500000000000000" pitchFamily="2" charset="-79"/>
                        </a:rPr>
                        <a:t>On going assessments</a:t>
                      </a:r>
                    </a:p>
                    <a:p>
                      <a:pPr algn="ctr"/>
                      <a:r>
                        <a:rPr lang="en-US" sz="1050" kern="1200" dirty="0">
                          <a:solidFill>
                            <a:schemeClr val="tx1"/>
                          </a:solidFill>
                          <a:latin typeface="+mn-lt"/>
                          <a:ea typeface="+mn-ea"/>
                          <a:cs typeface="Amatic SC" panose="00000500000000000000" pitchFamily="2" charset="-79"/>
                        </a:rPr>
                        <a:t>Pupil progress meetings</a:t>
                      </a:r>
                    </a:p>
                    <a:p>
                      <a:pPr algn="ctr"/>
                      <a:endParaRPr lang="en-GB" sz="1050" dirty="0">
                        <a:solidFill>
                          <a:schemeClr val="tx1"/>
                        </a:solidFill>
                        <a:latin typeface="+mj-lt"/>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50" dirty="0">
                          <a:solidFill>
                            <a:schemeClr val="tx1"/>
                          </a:solidFill>
                          <a:latin typeface="+mj-lt"/>
                          <a:cs typeface="Amatic SC" panose="00000500000000000000" pitchFamily="2" charset="-79"/>
                        </a:rPr>
                        <a:t>Pupil progress meetings</a:t>
                      </a:r>
                    </a:p>
                    <a:p>
                      <a:pPr algn="ctr"/>
                      <a:r>
                        <a:rPr lang="en-US" sz="1050" dirty="0">
                          <a:solidFill>
                            <a:schemeClr val="tx1"/>
                          </a:solidFill>
                          <a:latin typeface="+mj-lt"/>
                          <a:cs typeface="Amatic SC" panose="00000500000000000000" pitchFamily="2" charset="-79"/>
                        </a:rPr>
                        <a:t>Parents evening info </a:t>
                      </a:r>
                    </a:p>
                    <a:p>
                      <a:pPr algn="ctr"/>
                      <a:r>
                        <a:rPr lang="en-US" sz="1050" dirty="0">
                          <a:solidFill>
                            <a:schemeClr val="tx1"/>
                          </a:solidFill>
                          <a:latin typeface="+mj-lt"/>
                          <a:cs typeface="Amatic SC" panose="00000500000000000000" pitchFamily="2" charset="-79"/>
                        </a:rPr>
                        <a:t>End</a:t>
                      </a:r>
                      <a:r>
                        <a:rPr lang="en-US" sz="1050" baseline="0" dirty="0">
                          <a:solidFill>
                            <a:schemeClr val="tx1"/>
                          </a:solidFill>
                          <a:latin typeface="+mj-lt"/>
                          <a:cs typeface="Amatic SC" panose="00000500000000000000" pitchFamily="2" charset="-79"/>
                        </a:rPr>
                        <a:t> of </a:t>
                      </a:r>
                      <a:r>
                        <a:rPr lang="en-US" sz="1050" dirty="0">
                          <a:solidFill>
                            <a:schemeClr val="tx1"/>
                          </a:solidFill>
                          <a:latin typeface="+mj-lt"/>
                          <a:cs typeface="Amatic SC" panose="00000500000000000000" pitchFamily="2" charset="-79"/>
                        </a:rPr>
                        <a:t>term Assessments </a:t>
                      </a:r>
                    </a:p>
                    <a:p>
                      <a:pPr algn="ctr"/>
                      <a:r>
                        <a:rPr lang="en-US" sz="1050" dirty="0">
                          <a:solidFill>
                            <a:schemeClr val="tx1"/>
                          </a:solidFill>
                          <a:latin typeface="+mj-lt"/>
                          <a:cs typeface="Amatic SC" panose="00000500000000000000" pitchFamily="2" charset="-79"/>
                        </a:rPr>
                        <a:t>Phonics assessments</a:t>
                      </a:r>
                    </a:p>
                    <a:p>
                      <a:pPr algn="ctr"/>
                      <a:r>
                        <a:rPr lang="en-US" sz="1050" dirty="0">
                          <a:solidFill>
                            <a:schemeClr val="tx1"/>
                          </a:solidFill>
                          <a:latin typeface="+mj-lt"/>
                          <a:cs typeface="Amatic SC" panose="00000500000000000000" pitchFamily="2" charset="-79"/>
                        </a:rPr>
                        <a:t>Key word assessments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kern="1200" dirty="0">
                          <a:solidFill>
                            <a:schemeClr val="tx1"/>
                          </a:solidFill>
                          <a:latin typeface="+mn-lt"/>
                          <a:ea typeface="+mn-ea"/>
                          <a:cs typeface="Amatic SC" panose="00000500000000000000" pitchFamily="2" charset="-79"/>
                        </a:rPr>
                        <a:t>On going assessments</a:t>
                      </a:r>
                    </a:p>
                    <a:p>
                      <a:pPr algn="ctr"/>
                      <a:endParaRPr lang="en-GB" sz="1050" dirty="0">
                        <a:solidFill>
                          <a:schemeClr val="tx1"/>
                        </a:solidFill>
                        <a:latin typeface="+mj-lt"/>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50" kern="1200" dirty="0">
                          <a:solidFill>
                            <a:schemeClr val="tx1"/>
                          </a:solidFill>
                          <a:latin typeface="+mn-lt"/>
                          <a:ea typeface="+mn-ea"/>
                          <a:cs typeface="Amatic SC" panose="00000500000000000000" pitchFamily="2" charset="-79"/>
                        </a:rPr>
                        <a:t>On going assessments</a:t>
                      </a:r>
                    </a:p>
                    <a:p>
                      <a:pPr algn="ctr"/>
                      <a:r>
                        <a:rPr lang="en-US" sz="1050" kern="1200" dirty="0">
                          <a:solidFill>
                            <a:schemeClr val="tx1"/>
                          </a:solidFill>
                          <a:latin typeface="+mn-lt"/>
                          <a:ea typeface="+mn-ea"/>
                          <a:cs typeface="Amatic SC" panose="00000500000000000000" pitchFamily="2" charset="-79"/>
                        </a:rPr>
                        <a:t>Pupil progress meetings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50" dirty="0">
                          <a:solidFill>
                            <a:schemeClr val="tx1"/>
                          </a:solidFill>
                          <a:latin typeface="+mj-lt"/>
                          <a:cs typeface="Amatic SC" panose="00000500000000000000" pitchFamily="2" charset="-79"/>
                        </a:rPr>
                        <a:t>Pupil progress meetings</a:t>
                      </a:r>
                    </a:p>
                    <a:p>
                      <a:pPr algn="ctr"/>
                      <a:r>
                        <a:rPr lang="en-US" sz="1050" dirty="0">
                          <a:solidFill>
                            <a:schemeClr val="tx1"/>
                          </a:solidFill>
                          <a:latin typeface="+mj-lt"/>
                          <a:cs typeface="Amatic SC" panose="00000500000000000000" pitchFamily="2" charset="-79"/>
                        </a:rPr>
                        <a:t>Reports</a:t>
                      </a:r>
                      <a:r>
                        <a:rPr lang="en-US" sz="1050" baseline="0" dirty="0">
                          <a:solidFill>
                            <a:schemeClr val="tx1"/>
                          </a:solidFill>
                          <a:latin typeface="+mj-lt"/>
                          <a:cs typeface="Amatic SC" panose="00000500000000000000" pitchFamily="2" charset="-79"/>
                        </a:rPr>
                        <a:t> </a:t>
                      </a:r>
                    </a:p>
                    <a:p>
                      <a:pPr algn="ctr"/>
                      <a:r>
                        <a:rPr lang="en-US" sz="1050" dirty="0">
                          <a:solidFill>
                            <a:schemeClr val="tx1"/>
                          </a:solidFill>
                          <a:latin typeface="+mj-lt"/>
                          <a:cs typeface="Amatic SC" panose="00000500000000000000" pitchFamily="2" charset="-79"/>
                        </a:rPr>
                        <a:t>Phonics assessments</a:t>
                      </a:r>
                    </a:p>
                    <a:p>
                      <a:pPr algn="ctr"/>
                      <a:r>
                        <a:rPr lang="en-US" sz="1050" dirty="0">
                          <a:solidFill>
                            <a:schemeClr val="tx1"/>
                          </a:solidFill>
                          <a:latin typeface="+mj-lt"/>
                          <a:cs typeface="Amatic SC" panose="00000500000000000000" pitchFamily="2" charset="-79"/>
                        </a:rPr>
                        <a:t>Key word assessments</a:t>
                      </a:r>
                    </a:p>
                    <a:p>
                      <a:pPr algn="ctr"/>
                      <a:r>
                        <a:rPr lang="en-GB" sz="1050" dirty="0">
                          <a:solidFill>
                            <a:schemeClr val="tx1"/>
                          </a:solidFill>
                          <a:latin typeface="+mj-lt"/>
                          <a:cs typeface="Amatic SC" panose="00000500000000000000" pitchFamily="2" charset="-79"/>
                        </a:rPr>
                        <a:t>EOY data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3662612"/>
                  </a:ext>
                </a:extLst>
              </a:tr>
              <a:tr h="896380">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j-lt"/>
                          <a:cs typeface="Amatic SC" panose="00000500000000000000" pitchFamily="2" charset="-79"/>
                        </a:rPr>
                        <a:t>Welcome meeting</a:t>
                      </a:r>
                    </a:p>
                    <a:p>
                      <a:pPr algn="ctr"/>
                      <a:r>
                        <a:rPr lang="en-GB" sz="1050" dirty="0">
                          <a:solidFill>
                            <a:schemeClr val="tx1"/>
                          </a:solidFill>
                          <a:latin typeface="+mj-lt"/>
                          <a:cs typeface="Amatic SC" panose="00000500000000000000" pitchFamily="2" charset="-79"/>
                        </a:rPr>
                        <a:t>Family Friday</a:t>
                      </a:r>
                    </a:p>
                    <a:p>
                      <a:pPr algn="ctr"/>
                      <a:r>
                        <a:rPr lang="en-GB" sz="1050" dirty="0">
                          <a:solidFill>
                            <a:schemeClr val="tx1"/>
                          </a:solidFill>
                          <a:latin typeface="+mj-lt"/>
                          <a:cs typeface="Amatic SC" panose="00000500000000000000" pitchFamily="2" charset="-79"/>
                        </a:rPr>
                        <a:t>Phonics Meeting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j-lt"/>
                          <a:cs typeface="Amatic SC" panose="00000500000000000000" pitchFamily="2" charset="-79"/>
                        </a:rPr>
                        <a:t>Family Friday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j-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Focussed child meetings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Family Friday</a:t>
                      </a:r>
                      <a:endParaRPr lang="en-US" sz="1050" dirty="0">
                        <a:solidFill>
                          <a:schemeClr val="tx1"/>
                        </a:solidFill>
                        <a:latin typeface="+mj-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j-lt"/>
                          <a:cs typeface="Amatic SC" panose="00000500000000000000" pitchFamily="2" charset="-79"/>
                        </a:rPr>
                        <a:t>Valentines</a:t>
                      </a:r>
                      <a:r>
                        <a:rPr lang="en-US" sz="1050" baseline="0" dirty="0">
                          <a:solidFill>
                            <a:schemeClr val="tx1"/>
                          </a:solidFill>
                          <a:latin typeface="+mj-lt"/>
                          <a:cs typeface="Amatic SC" panose="00000500000000000000" pitchFamily="2" charset="-79"/>
                        </a:rPr>
                        <a:t> day lunch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tx1"/>
                          </a:solidFill>
                          <a:latin typeface="+mn-lt"/>
                          <a:ea typeface="+mn-ea"/>
                          <a:cs typeface="Amatic SC" panose="00000500000000000000" pitchFamily="2" charset="-79"/>
                        </a:rPr>
                        <a:t>Focussed child meetings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Family Friday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Easter 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tx1"/>
                          </a:solidFill>
                          <a:latin typeface="+mn-lt"/>
                          <a:ea typeface="+mn-ea"/>
                          <a:cs typeface="Amatic SC" panose="00000500000000000000" pitchFamily="2" charset="-79"/>
                        </a:rPr>
                        <a:t>Focussed child meetings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Family Friday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tx1"/>
                          </a:solidFill>
                          <a:latin typeface="+mn-lt"/>
                          <a:ea typeface="+mn-ea"/>
                          <a:cs typeface="Amatic SC" panose="00000500000000000000" pitchFamily="2" charset="-79"/>
                        </a:rPr>
                        <a:t>Focussed child meetings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j-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Family Friday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j-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j-lt"/>
                          <a:cs typeface="Amatic SC" panose="00000500000000000000" pitchFamily="2" charset="-79"/>
                        </a:rPr>
                        <a:t>Family Fairytale Picnic</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84788128"/>
                  </a:ext>
                </a:extLst>
              </a:tr>
            </a:tbl>
          </a:graphicData>
        </a:graphic>
      </p:graphicFrame>
      <p:pic>
        <p:nvPicPr>
          <p:cNvPr id="5" name="Picture 2">
            <a:extLst>
              <a:ext uri="{FF2B5EF4-FFF2-40B4-BE49-F238E27FC236}">
                <a16:creationId xmlns:a16="http://schemas.microsoft.com/office/drawing/2014/main" id="{EF34C1E1-6C48-4EB8-B7F7-7550D9B955F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038" t="12099" r="13494" b="7421"/>
          <a:stretch/>
        </p:blipFill>
        <p:spPr bwMode="auto">
          <a:xfrm>
            <a:off x="665831" y="155206"/>
            <a:ext cx="610773" cy="71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7986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69672934"/>
              </p:ext>
            </p:extLst>
          </p:nvPr>
        </p:nvGraphicFramePr>
        <p:xfrm>
          <a:off x="366318" y="1569853"/>
          <a:ext cx="11459365" cy="4511040"/>
        </p:xfrm>
        <a:graphic>
          <a:graphicData uri="http://schemas.openxmlformats.org/drawingml/2006/table">
            <a:tbl>
              <a:tblPr firstRow="1" bandRow="1">
                <a:tableStyleId>{5C22544A-7EE6-4342-B048-85BDC9FD1C3A}</a:tableStyleId>
              </a:tblPr>
              <a:tblGrid>
                <a:gridCol w="2291873">
                  <a:extLst>
                    <a:ext uri="{9D8B030D-6E8A-4147-A177-3AD203B41FA5}">
                      <a16:colId xmlns:a16="http://schemas.microsoft.com/office/drawing/2014/main" val="2865123548"/>
                    </a:ext>
                  </a:extLst>
                </a:gridCol>
                <a:gridCol w="2291873">
                  <a:extLst>
                    <a:ext uri="{9D8B030D-6E8A-4147-A177-3AD203B41FA5}">
                      <a16:colId xmlns:a16="http://schemas.microsoft.com/office/drawing/2014/main" val="872926247"/>
                    </a:ext>
                  </a:extLst>
                </a:gridCol>
                <a:gridCol w="2291873">
                  <a:extLst>
                    <a:ext uri="{9D8B030D-6E8A-4147-A177-3AD203B41FA5}">
                      <a16:colId xmlns:a16="http://schemas.microsoft.com/office/drawing/2014/main" val="1315738151"/>
                    </a:ext>
                  </a:extLst>
                </a:gridCol>
                <a:gridCol w="2291873">
                  <a:extLst>
                    <a:ext uri="{9D8B030D-6E8A-4147-A177-3AD203B41FA5}">
                      <a16:colId xmlns:a16="http://schemas.microsoft.com/office/drawing/2014/main" val="2709165749"/>
                    </a:ext>
                  </a:extLst>
                </a:gridCol>
                <a:gridCol w="2291873">
                  <a:extLst>
                    <a:ext uri="{9D8B030D-6E8A-4147-A177-3AD203B41FA5}">
                      <a16:colId xmlns:a16="http://schemas.microsoft.com/office/drawing/2014/main" val="2335150482"/>
                    </a:ext>
                  </a:extLst>
                </a:gridCol>
              </a:tblGrid>
              <a:tr h="142154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3600" b="1" dirty="0">
                          <a:solidFill>
                            <a:schemeClr val="tx1"/>
                          </a:solidFill>
                          <a:latin typeface="Amatic SC" panose="00000500000000000000" pitchFamily="2" charset="-79"/>
                          <a:cs typeface="Amatic SC" panose="00000500000000000000" pitchFamily="2" charset="-79"/>
                        </a:rPr>
                        <a:t>BAME main characters</a:t>
                      </a:r>
                    </a:p>
                    <a:p>
                      <a:pPr algn="ctr"/>
                      <a:endParaRPr lang="en-GB" sz="360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3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Cultural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3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Neurodiversity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3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3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physical disabilities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3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Different families</a:t>
                      </a:r>
                    </a:p>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1978034">
                <a:tc>
                  <a:txBody>
                    <a:bodyPr/>
                    <a:lstStyle/>
                    <a:p>
                      <a:pPr marL="0" indent="0">
                        <a:buNone/>
                      </a:pPr>
                      <a:r>
                        <a:rPr lang="en-GB" sz="1600" b="1" dirty="0">
                          <a:latin typeface="Amatic SC" panose="00000500000000000000" pitchFamily="2" charset="-79"/>
                          <a:cs typeface="Amatic SC" panose="00000500000000000000" pitchFamily="2" charset="-79"/>
                        </a:rPr>
                        <a:t>So much</a:t>
                      </a:r>
                    </a:p>
                    <a:p>
                      <a:pPr marL="0" indent="0">
                        <a:buNone/>
                      </a:pPr>
                      <a:r>
                        <a:rPr lang="en-GB" sz="1600" b="1" dirty="0">
                          <a:latin typeface="Amatic SC" panose="00000500000000000000" pitchFamily="2" charset="-79"/>
                          <a:cs typeface="Amatic SC" panose="00000500000000000000" pitchFamily="2" charset="-79"/>
                        </a:rPr>
                        <a:t>Astro Girl</a:t>
                      </a:r>
                    </a:p>
                    <a:p>
                      <a:pPr marL="0" indent="0">
                        <a:buNone/>
                      </a:pPr>
                      <a:r>
                        <a:rPr lang="en-GB" sz="1600" b="1" dirty="0">
                          <a:latin typeface="Amatic SC" panose="00000500000000000000" pitchFamily="2" charset="-79"/>
                          <a:cs typeface="Amatic SC" panose="00000500000000000000" pitchFamily="2" charset="-79"/>
                        </a:rPr>
                        <a:t>Lulu’s first day</a:t>
                      </a:r>
                    </a:p>
                    <a:p>
                      <a:pPr marL="0" indent="0">
                        <a:buNone/>
                      </a:pPr>
                      <a:r>
                        <a:rPr lang="en-GB" sz="1600" b="1" dirty="0">
                          <a:latin typeface="Amatic SC" panose="00000500000000000000" pitchFamily="2" charset="-79"/>
                          <a:cs typeface="Amatic SC" panose="00000500000000000000" pitchFamily="2" charset="-79"/>
                        </a:rPr>
                        <a:t>Baby goes to market</a:t>
                      </a:r>
                    </a:p>
                    <a:p>
                      <a:pPr marL="0" indent="0">
                        <a:buNone/>
                      </a:pPr>
                      <a:r>
                        <a:rPr lang="en-GB" sz="1600" b="1" dirty="0">
                          <a:latin typeface="Amatic SC" panose="00000500000000000000" pitchFamily="2" charset="-79"/>
                          <a:cs typeface="Amatic SC" panose="00000500000000000000" pitchFamily="2" charset="-79"/>
                        </a:rPr>
                        <a:t>Mommy saying</a:t>
                      </a:r>
                    </a:p>
                    <a:p>
                      <a:pPr marL="0" indent="0">
                        <a:buNone/>
                      </a:pPr>
                      <a:r>
                        <a:rPr lang="en-GB" sz="1600" b="1" dirty="0">
                          <a:latin typeface="Amatic SC" panose="00000500000000000000" pitchFamily="2" charset="-79"/>
                          <a:cs typeface="Amatic SC" panose="00000500000000000000" pitchFamily="2" charset="-79"/>
                        </a:rPr>
                        <a:t>Full, full </a:t>
                      </a:r>
                      <a:r>
                        <a:rPr lang="en-GB" sz="1600" b="1" dirty="0" err="1">
                          <a:latin typeface="Amatic SC" panose="00000500000000000000" pitchFamily="2" charset="-79"/>
                          <a:cs typeface="Amatic SC" panose="00000500000000000000" pitchFamily="2" charset="-79"/>
                        </a:rPr>
                        <a:t>full</a:t>
                      </a:r>
                      <a:r>
                        <a:rPr lang="en-GB" sz="1600" b="1" dirty="0">
                          <a:latin typeface="Amatic SC" panose="00000500000000000000" pitchFamily="2" charset="-79"/>
                          <a:cs typeface="Amatic SC" panose="00000500000000000000" pitchFamily="2" charset="-79"/>
                        </a:rPr>
                        <a:t> of love</a:t>
                      </a:r>
                    </a:p>
                    <a:p>
                      <a:pPr marL="0" indent="0">
                        <a:buNone/>
                      </a:pPr>
                      <a:r>
                        <a:rPr lang="en-GB" sz="1600" b="1" dirty="0">
                          <a:latin typeface="Amatic SC" panose="00000500000000000000" pitchFamily="2" charset="-79"/>
                          <a:cs typeface="Amatic SC" panose="00000500000000000000" pitchFamily="2" charset="-79"/>
                        </a:rPr>
                        <a:t>15 things not to do with a puppy</a:t>
                      </a:r>
                    </a:p>
                    <a:p>
                      <a:pPr marL="0" indent="0">
                        <a:buNone/>
                      </a:pPr>
                      <a:r>
                        <a:rPr lang="en-GB" sz="1600" b="1" dirty="0">
                          <a:latin typeface="Amatic SC" panose="00000500000000000000" pitchFamily="2" charset="-79"/>
                          <a:cs typeface="Amatic SC" panose="00000500000000000000" pitchFamily="2" charset="-79"/>
                        </a:rPr>
                        <a:t>Jabari jumps</a:t>
                      </a:r>
                    </a:p>
                    <a:p>
                      <a:pPr marL="0" indent="0">
                        <a:buNone/>
                      </a:pPr>
                      <a:r>
                        <a:rPr lang="en-GB" sz="1600" b="1" dirty="0">
                          <a:latin typeface="Amatic SC" panose="00000500000000000000" pitchFamily="2" charset="-79"/>
                          <a:cs typeface="Amatic SC" panose="00000500000000000000" pitchFamily="2" charset="-79"/>
                        </a:rPr>
                        <a:t>Izzy gizmo</a:t>
                      </a:r>
                    </a:p>
                    <a:p>
                      <a:pPr marL="0" indent="0">
                        <a:buNone/>
                      </a:pPr>
                      <a:r>
                        <a:rPr lang="en-GB" sz="1600" b="1" dirty="0">
                          <a:latin typeface="Amatic SC" panose="00000500000000000000" pitchFamily="2" charset="-79"/>
                          <a:cs typeface="Amatic SC" panose="00000500000000000000" pitchFamily="2" charset="-79"/>
                        </a:rPr>
                        <a:t>Little people big dreams books</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6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The big book of families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Maisie’s scrapbook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Hats of faith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The jasmine sneeze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Golden domes and silver lanterns </a:t>
                      </a:r>
                    </a:p>
                    <a:p>
                      <a:pPr algn="ctr">
                        <a:lnSpc>
                          <a:spcPct val="107000"/>
                        </a:lnSpc>
                        <a:spcAft>
                          <a:spcPts val="800"/>
                        </a:spcAft>
                      </a:pPr>
                      <a:endParaRPr lang="en-US" sz="16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We’re all wonders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Incredible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I see things differently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Mr Gorski I think I have the wiggle fidgets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Because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What makes me a me?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The </a:t>
                      </a:r>
                      <a:r>
                        <a:rPr kumimoji="0" lang="en-GB" sz="1600" b="1" i="0" u="none" strike="noStrike" kern="1200" cap="none" spc="0" normalizeH="0" baseline="0" noProof="0" dirty="0" err="1">
                          <a:ln>
                            <a:noFill/>
                          </a:ln>
                          <a:solidFill>
                            <a:prstClr val="black"/>
                          </a:solidFill>
                          <a:effectLst/>
                          <a:uLnTx/>
                          <a:uFillTx/>
                          <a:latin typeface="Amatic SC" panose="00000500000000000000" pitchFamily="2" charset="-79"/>
                          <a:ea typeface="+mn-ea"/>
                          <a:cs typeface="Amatic SC" panose="00000500000000000000" pitchFamily="2" charset="-79"/>
                        </a:rPr>
                        <a:t>unbudgable</a:t>
                      </a: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 curmudgeon</a:t>
                      </a:r>
                    </a:p>
                    <a:p>
                      <a:pPr algn="ctr">
                        <a:lnSpc>
                          <a:spcPct val="115000"/>
                        </a:lnSpc>
                        <a:spcAft>
                          <a:spcPts val="0"/>
                        </a:spcAft>
                      </a:pPr>
                      <a:endParaRPr lang="en-GB" sz="16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Its ok to be different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When Charlie met </a:t>
                      </a:r>
                      <a:r>
                        <a:rPr kumimoji="0" lang="en-GB" sz="1600" b="1" i="0" u="none" strike="noStrike" kern="1200" cap="none" spc="0" normalizeH="0" baseline="0" noProof="0" dirty="0" err="1">
                          <a:ln>
                            <a:noFill/>
                          </a:ln>
                          <a:solidFill>
                            <a:prstClr val="black"/>
                          </a:solidFill>
                          <a:effectLst/>
                          <a:uLnTx/>
                          <a:uFillTx/>
                          <a:latin typeface="Amatic SC" panose="00000500000000000000" pitchFamily="2" charset="-79"/>
                          <a:ea typeface="+mn-ea"/>
                          <a:cs typeface="Amatic SC" panose="00000500000000000000" pitchFamily="2" charset="-79"/>
                        </a:rPr>
                        <a:t>emma</a:t>
                      </a: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Only one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Don’t call me special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Happy to be me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Amatic SC" panose="00000500000000000000" pitchFamily="2" charset="-79"/>
                          <a:ea typeface="+mn-ea"/>
                          <a:cs typeface="Amatic SC" panose="00000500000000000000" pitchFamily="2" charset="-79"/>
                        </a:rPr>
                        <a:t>Millie gets her super ears</a:t>
                      </a:r>
                      <a:endParaRPr lang="en-US" sz="16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My pirate mums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Mt two grandads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The girl with two dads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We are family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More people to love 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Our class is a family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Love makes a family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matic SC" panose="020B0604020202020204" charset="-79"/>
                          <a:ea typeface="+mn-ea"/>
                          <a:cs typeface="Amatic SC" panose="020B0604020202020204" charset="-79"/>
                        </a:rPr>
                        <a:t>Heather has two mummies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bl>
          </a:graphicData>
        </a:graphic>
      </p:graphicFrame>
      <p:sp>
        <p:nvSpPr>
          <p:cNvPr id="5" name="Rectangle 4"/>
          <p:cNvSpPr/>
          <p:nvPr/>
        </p:nvSpPr>
        <p:spPr>
          <a:xfrm>
            <a:off x="1653649" y="360464"/>
            <a:ext cx="10172033" cy="923330"/>
          </a:xfrm>
          <a:prstGeom prst="rect">
            <a:avLst/>
          </a:prstGeom>
        </p:spPr>
        <p:txBody>
          <a:bodyPr wrap="square">
            <a:spAutoFit/>
          </a:bodyPr>
          <a:lstStyle/>
          <a:p>
            <a:pPr algn="ctr"/>
            <a:r>
              <a:rPr lang="en-US" sz="3600" dirty="0">
                <a:latin typeface="Amatic SC" panose="00000500000000000000" pitchFamily="2" charset="-79"/>
                <a:cs typeface="Amatic SC" panose="00000500000000000000" pitchFamily="2" charset="-79"/>
              </a:rPr>
              <a:t>Diversity Texts to be read throughout the year during story time sessions</a:t>
            </a:r>
            <a:br>
              <a:rPr lang="en-GB" dirty="0">
                <a:latin typeface="Amatic SC" panose="00000500000000000000" pitchFamily="2" charset="-79"/>
                <a:cs typeface="Amatic SC" panose="00000500000000000000" pitchFamily="2" charset="-79"/>
              </a:rPr>
            </a:br>
            <a:endParaRPr lang="en-GB" dirty="0"/>
          </a:p>
        </p:txBody>
      </p:sp>
      <p:pic>
        <p:nvPicPr>
          <p:cNvPr id="6" name="Picture 2">
            <a:extLst>
              <a:ext uri="{FF2B5EF4-FFF2-40B4-BE49-F238E27FC236}">
                <a16:creationId xmlns:a16="http://schemas.microsoft.com/office/drawing/2014/main" id="{5DCF715A-1065-4AC7-A4C9-0969E0FC941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038" t="12099" r="13494" b="7421"/>
          <a:stretch/>
        </p:blipFill>
        <p:spPr bwMode="auto">
          <a:xfrm>
            <a:off x="665831" y="155206"/>
            <a:ext cx="1099174" cy="1287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4993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93416252"/>
              </p:ext>
            </p:extLst>
          </p:nvPr>
        </p:nvGraphicFramePr>
        <p:xfrm>
          <a:off x="145728" y="469651"/>
          <a:ext cx="11900543" cy="6309360"/>
        </p:xfrm>
        <a:graphic>
          <a:graphicData uri="http://schemas.openxmlformats.org/drawingml/2006/table">
            <a:tbl>
              <a:tblPr firstRow="1" bandRow="1">
                <a:tableStyleId>{5C22544A-7EE6-4342-B048-85BDC9FD1C3A}</a:tableStyleId>
              </a:tblPr>
              <a:tblGrid>
                <a:gridCol w="1053546">
                  <a:extLst>
                    <a:ext uri="{9D8B030D-6E8A-4147-A177-3AD203B41FA5}">
                      <a16:colId xmlns:a16="http://schemas.microsoft.com/office/drawing/2014/main" val="385991600"/>
                    </a:ext>
                  </a:extLst>
                </a:gridCol>
                <a:gridCol w="420979">
                  <a:extLst>
                    <a:ext uri="{9D8B030D-6E8A-4147-A177-3AD203B41FA5}">
                      <a16:colId xmlns:a16="http://schemas.microsoft.com/office/drawing/2014/main" val="1589559979"/>
                    </a:ext>
                  </a:extLst>
                </a:gridCol>
                <a:gridCol w="2001379">
                  <a:extLst>
                    <a:ext uri="{9D8B030D-6E8A-4147-A177-3AD203B41FA5}">
                      <a16:colId xmlns:a16="http://schemas.microsoft.com/office/drawing/2014/main" val="2865123548"/>
                    </a:ext>
                  </a:extLst>
                </a:gridCol>
                <a:gridCol w="1700463">
                  <a:extLst>
                    <a:ext uri="{9D8B030D-6E8A-4147-A177-3AD203B41FA5}">
                      <a16:colId xmlns:a16="http://schemas.microsoft.com/office/drawing/2014/main" val="1475080988"/>
                    </a:ext>
                  </a:extLst>
                </a:gridCol>
                <a:gridCol w="1891505">
                  <a:extLst>
                    <a:ext uri="{9D8B030D-6E8A-4147-A177-3AD203B41FA5}">
                      <a16:colId xmlns:a16="http://schemas.microsoft.com/office/drawing/2014/main" val="1769075562"/>
                    </a:ext>
                  </a:extLst>
                </a:gridCol>
                <a:gridCol w="1790700">
                  <a:extLst>
                    <a:ext uri="{9D8B030D-6E8A-4147-A177-3AD203B41FA5}">
                      <a16:colId xmlns:a16="http://schemas.microsoft.com/office/drawing/2014/main" val="683317894"/>
                    </a:ext>
                  </a:extLst>
                </a:gridCol>
                <a:gridCol w="1515437">
                  <a:extLst>
                    <a:ext uri="{9D8B030D-6E8A-4147-A177-3AD203B41FA5}">
                      <a16:colId xmlns:a16="http://schemas.microsoft.com/office/drawing/2014/main" val="4291124151"/>
                    </a:ext>
                  </a:extLst>
                </a:gridCol>
                <a:gridCol w="1526534">
                  <a:extLst>
                    <a:ext uri="{9D8B030D-6E8A-4147-A177-3AD203B41FA5}">
                      <a16:colId xmlns:a16="http://schemas.microsoft.com/office/drawing/2014/main" val="1894569857"/>
                    </a:ext>
                  </a:extLst>
                </a:gridCol>
              </a:tblGrid>
              <a:tr h="331433">
                <a:tc gridSpan="2">
                  <a:txBody>
                    <a:bodyPr/>
                    <a:lstStyle/>
                    <a:p>
                      <a:pPr algn="ctr"/>
                      <a:endParaRPr lang="en-GB" sz="8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Autumn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solidFill>
                            <a:schemeClr val="bg1">
                              <a:lumMod val="50000"/>
                            </a:schemeClr>
                          </a:solidFill>
                          <a:latin typeface="Amatic SC" panose="00000500000000000000" pitchFamily="2" charset="-79"/>
                          <a:cs typeface="Amatic SC" panose="00000500000000000000" pitchFamily="2" charset="-79"/>
                        </a:rPr>
                        <a:t>Autumn 2</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solidFill>
                            <a:schemeClr val="bg1">
                              <a:lumMod val="50000"/>
                            </a:schemeClr>
                          </a:solidFill>
                          <a:latin typeface="Amatic SC" panose="00000500000000000000" pitchFamily="2" charset="-79"/>
                          <a:cs typeface="Amatic SC" panose="00000500000000000000" pitchFamily="2" charset="-79"/>
                        </a:rPr>
                        <a:t>Spring 1</a:t>
                      </a:r>
                      <a:endParaRPr lang="en-GB" sz="1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a:solidFill>
                            <a:schemeClr val="bg1">
                              <a:lumMod val="50000"/>
                            </a:schemeClr>
                          </a:solidFill>
                          <a:latin typeface="Amatic SC" panose="00000500000000000000" pitchFamily="2" charset="-79"/>
                          <a:cs typeface="Amatic SC" panose="00000500000000000000" pitchFamily="2" charset="-79"/>
                        </a:rPr>
                        <a:t>Spring 2</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261761">
                <a:tc gridSpan="2">
                  <a:txBody>
                    <a:bodyPr/>
                    <a:lstStyle/>
                    <a:p>
                      <a:pPr algn="ctr"/>
                      <a:r>
                        <a:rPr lang="en-US" sz="1400" b="0" dirty="0">
                          <a:latin typeface="Amatic SC" panose="00000500000000000000" pitchFamily="2" charset="-79"/>
                          <a:cs typeface="Amatic SC" panose="00000500000000000000" pitchFamily="2" charset="-79"/>
                        </a:rPr>
                        <a:t>General Themes </a:t>
                      </a:r>
                      <a:endParaRPr lang="en-GB" sz="1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what</a:t>
                      </a:r>
                      <a:r>
                        <a:rPr lang="en-US" sz="14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who</a:t>
                      </a:r>
                      <a:r>
                        <a:rPr lang="en-US" sz="14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how</a:t>
                      </a:r>
                      <a:r>
                        <a:rPr lang="en-US" sz="14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where</a:t>
                      </a:r>
                      <a:r>
                        <a:rPr lang="en-US" sz="1400" b="1" dirty="0">
                          <a:solidFill>
                            <a:srgbClr val="CC66FF"/>
                          </a:solidFill>
                          <a:latin typeface="Amatic SC" panose="00000500000000000000" pitchFamily="2" charset="-79"/>
                          <a:cs typeface="Amatic SC" panose="00000500000000000000" pitchFamily="2" charset="-79"/>
                        </a:rPr>
                        <a:t> people live?</a:t>
                      </a:r>
                      <a:endParaRPr lang="en-GB"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why</a:t>
                      </a:r>
                      <a:r>
                        <a:rPr lang="en-US" sz="14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when</a:t>
                      </a:r>
                      <a:r>
                        <a:rPr lang="en-US" sz="14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944621">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Communication and Language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mn-lt"/>
                        </a:rPr>
                        <a:t> Know the home language of children in your cohort. Learn a few key words and celebrate multilingualism in your setting. </a:t>
                      </a:r>
                      <a:endParaRPr lang="en-GB" sz="800" b="1"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gridSpan="6">
                  <a:txBody>
                    <a:bodyPr/>
                    <a:lstStyle/>
                    <a:p>
                      <a:pPr algn="ctr"/>
                      <a:r>
                        <a:rPr lang="en-US" sz="1000" b="0" i="0" dirty="0">
                          <a:latin typeface="+mn-lt"/>
                        </a:rPr>
                        <a:t>The development of children’s spoken language underpins all seven areas of learning and development. Children’s </a:t>
                      </a:r>
                      <a:r>
                        <a:rPr lang="en-US" sz="1000" b="1" i="0" dirty="0">
                          <a:latin typeface="+mn-lt"/>
                        </a:rPr>
                        <a:t>back-and-forth interactions </a:t>
                      </a:r>
                      <a:r>
                        <a:rPr lang="en-US" sz="1000" b="0" i="0" dirty="0">
                          <a:latin typeface="+mn-lt"/>
                        </a:rPr>
                        <a:t>from an early age form the foundations for language and cognitive development. The number and quality of the conversations they have with adults and peers throughout the day in a </a:t>
                      </a:r>
                      <a:r>
                        <a:rPr lang="en-US" sz="1000" b="1" i="0" dirty="0">
                          <a:latin typeface="+mn-lt"/>
                        </a:rPr>
                        <a:t>language-rich environment</a:t>
                      </a:r>
                      <a:r>
                        <a:rPr lang="en-US" sz="1000" b="0" i="0" dirty="0">
                          <a:latin typeface="+mn-lt"/>
                        </a:rPr>
                        <a:t> is crucial. By commenting on what children are interested in or doing, and echoing back what they say with </a:t>
                      </a:r>
                      <a:r>
                        <a:rPr lang="en-US" sz="1000" b="1" i="0" dirty="0">
                          <a:latin typeface="+mn-lt"/>
                        </a:rPr>
                        <a:t>new vocabulary added</a:t>
                      </a:r>
                      <a:r>
                        <a:rPr lang="en-US" sz="1000" b="0" i="0" dirty="0">
                          <a:latin typeface="+mn-lt"/>
                        </a:rPr>
                        <a:t>, practitioners will build children's language effectively</a:t>
                      </a:r>
                      <a:r>
                        <a:rPr lang="en-US" sz="1000" b="1" i="0" dirty="0">
                          <a:latin typeface="+mn-lt"/>
                        </a:rPr>
                        <a:t>. Reading frequently to children</a:t>
                      </a:r>
                      <a:r>
                        <a:rPr lang="en-US" sz="1000" b="0" i="0" dirty="0">
                          <a:latin typeface="+mn-lt"/>
                        </a:rPr>
                        <a:t>, and </a:t>
                      </a:r>
                      <a:r>
                        <a:rPr lang="en-US" sz="1000" b="1" i="0" dirty="0">
                          <a:latin typeface="+mn-lt"/>
                        </a:rPr>
                        <a:t>engaging them actively in stories</a:t>
                      </a:r>
                      <a:r>
                        <a:rPr lang="en-US" sz="1000" b="0" i="0" dirty="0">
                          <a:latin typeface="+mn-lt"/>
                        </a:rPr>
                        <a:t>, non-fiction, rhymes and poems, and then providing them with extensive opportunities to use and </a:t>
                      </a:r>
                      <a:r>
                        <a:rPr lang="en-US" sz="1000" b="1" i="0" dirty="0">
                          <a:latin typeface="+mn-lt"/>
                        </a:rPr>
                        <a:t>embed new words in a range of contexts, </a:t>
                      </a:r>
                      <a:r>
                        <a:rPr lang="en-US" sz="1000" b="0" i="0" dirty="0">
                          <a:latin typeface="+mn-lt"/>
                        </a:rPr>
                        <a:t>will give children the opportunity to thrive. Through </a:t>
                      </a:r>
                      <a:r>
                        <a:rPr lang="en-US" sz="1000" b="1" i="0" dirty="0">
                          <a:latin typeface="+mn-lt"/>
                        </a:rPr>
                        <a:t>conversation, story-telling and role play</a:t>
                      </a:r>
                      <a:r>
                        <a:rPr lang="en-US" sz="1000" b="0" i="0" dirty="0">
                          <a:latin typeface="+mn-lt"/>
                        </a:rPr>
                        <a:t>, where children </a:t>
                      </a:r>
                      <a:r>
                        <a:rPr lang="en-US" sz="1000" b="1" i="0" dirty="0">
                          <a:latin typeface="+mn-lt"/>
                        </a:rPr>
                        <a:t>share their ideas </a:t>
                      </a:r>
                      <a:r>
                        <a:rPr lang="en-US" sz="1000" b="0" i="0" dirty="0">
                          <a:latin typeface="+mn-lt"/>
                        </a:rPr>
                        <a:t>with support and </a:t>
                      </a:r>
                      <a:r>
                        <a:rPr lang="en-US" sz="1000" b="1" i="0" dirty="0">
                          <a:latin typeface="+mn-lt"/>
                        </a:rPr>
                        <a:t>modelling</a:t>
                      </a:r>
                      <a:r>
                        <a:rPr lang="en-US" sz="1000" b="0" i="0" dirty="0">
                          <a:latin typeface="+mn-lt"/>
                        </a:rPr>
                        <a:t> from their teacher, and sensitive questioning that invites them to elaborate, children become comfortable using a </a:t>
                      </a:r>
                      <a:r>
                        <a:rPr lang="en-US" sz="1000" b="1" i="0" dirty="0">
                          <a:latin typeface="+mn-lt"/>
                        </a:rPr>
                        <a:t>rich range of vocabulary </a:t>
                      </a:r>
                      <a:r>
                        <a:rPr lang="en-US" sz="1000" b="0" i="0" dirty="0">
                          <a:latin typeface="+mn-lt"/>
                        </a:rPr>
                        <a:t>and </a:t>
                      </a:r>
                      <a:r>
                        <a:rPr lang="en-US" sz="1000" b="1" i="0" dirty="0">
                          <a:latin typeface="+mn-lt"/>
                        </a:rPr>
                        <a:t>language structures.</a:t>
                      </a:r>
                      <a:endParaRPr lang="en-US" sz="1000" b="1" i="0" dirty="0">
                        <a:latin typeface="+mn-lt"/>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1100" b="1" i="0" dirty="0">
                        <a:latin typeface="+mn-lt"/>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65929432"/>
                  </a:ext>
                </a:extLst>
              </a:tr>
              <a:tr h="2952770">
                <a:tc rowSpan="2">
                  <a:txBody>
                    <a:bodyPr/>
                    <a:lstStyle/>
                    <a:p>
                      <a:pPr algn="ctr"/>
                      <a:r>
                        <a:rPr lang="en-US" sz="1100" dirty="0"/>
                        <a:t>Whole EYFS Focus – C&amp;L is developed throughout the year through high quality interactions, daily group discussions, sharing circles, PSHE times,  stories, singing, speech and language interventions, Word wall and area to explore new vocab in context.</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600" b="1" dirty="0">
                          <a:latin typeface="Amatic SC" panose="00000500000000000000" pitchFamily="2" charset="-79"/>
                          <a:cs typeface="Amatic SC" panose="00000500000000000000" pitchFamily="2" charset="-79"/>
                        </a:rPr>
                        <a:t>Skills</a:t>
                      </a: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talk about themselves &amp; others .</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Uses simple sentences to communicate their needs. </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begin using some active listening skills ; Faced the speaker,  body still, paying attention.</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you sing songs &amp; rhymes.</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 To speak about the stories they enjoy, joining in with familiar, repetitive phrases.</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begin making stories, talking in sentences (Helicopter Stories)</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listen to &amp; follow one/two step instructions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talk about their experiences.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talk aloud their ideas during play.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make comments about their observations.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ask simple questions.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listen to others.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talk about daily routines and follow instructions.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latin typeface="+mj-lt"/>
                          <a:cs typeface="Amatic SC" panose="00000500000000000000" pitchFamily="2" charset="-79"/>
                        </a:rPr>
                        <a:t>To talk about Their preferences.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join in whole class group &amp; individual discussions </a:t>
                      </a:r>
                    </a:p>
                    <a:p>
                      <a:pPr marL="171450" indent="-171450" algn="l">
                        <a:buFont typeface="Arial" panose="020B0604020202020204" pitchFamily="34" charset="0"/>
                        <a:buChar char="•"/>
                      </a:pPr>
                      <a:endParaRPr lang="en-GB" sz="10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listen to others &amp; respond appropriately.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take turns to talk.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talk about their feelings &amp; to begin explaining their choices.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show attentive listening skills at input times.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speak in whole class situations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use nearly learned vocabulary in different contexts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ask questions to find out more.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Uses talk to organise simple activities .</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To offer small explanations that demonstrate their understanding on a topic or story. </a:t>
                      </a:r>
                    </a:p>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To ask &amp; answer questions to deepen their understanding. </a:t>
                      </a:r>
                    </a:p>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To use recently modelled language in dependently across everyday contexts.</a:t>
                      </a:r>
                    </a:p>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To use a range of connectives to extend their sentences &amp; connect their ideas .</a:t>
                      </a:r>
                    </a:p>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Use more detailed conversation  </a:t>
                      </a:r>
                    </a:p>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Uses speech to overcome problems/ conflicts &amp; to provide explanations. </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kern="1200" dirty="0">
                          <a:solidFill>
                            <a:schemeClr val="tx1"/>
                          </a:solidFill>
                          <a:effectLst/>
                          <a:latin typeface="+mj-lt"/>
                          <a:ea typeface="+mn-ea"/>
                          <a:cs typeface="+mn-cs"/>
                        </a:rPr>
                        <a:t>To speak with awareness of the audience. </a:t>
                      </a:r>
                    </a:p>
                    <a:p>
                      <a:pPr marL="171450" indent="-171450" algn="l">
                        <a:buFont typeface="Arial" panose="020B0604020202020204" pitchFamily="34" charset="0"/>
                        <a:buChar char="•"/>
                      </a:pPr>
                      <a:r>
                        <a:rPr lang="en-GB" sz="1000" b="0" kern="1200" dirty="0">
                          <a:solidFill>
                            <a:schemeClr val="tx1"/>
                          </a:solidFill>
                          <a:effectLst/>
                          <a:latin typeface="+mj-lt"/>
                          <a:ea typeface="+mn-ea"/>
                          <a:cs typeface="+mn-cs"/>
                        </a:rPr>
                        <a:t>To listen attentively and respond with relevant questions and comments </a:t>
                      </a:r>
                    </a:p>
                    <a:p>
                      <a:pPr marL="171450" indent="-171450" algn="l">
                        <a:buFont typeface="Arial" panose="020B0604020202020204" pitchFamily="34" charset="0"/>
                        <a:buChar char="•"/>
                      </a:pPr>
                      <a:r>
                        <a:rPr lang="en-GB" sz="1000" b="0" kern="1200" dirty="0">
                          <a:solidFill>
                            <a:schemeClr val="tx1"/>
                          </a:solidFill>
                          <a:effectLst/>
                          <a:latin typeface="+mj-lt"/>
                          <a:ea typeface="+mn-ea"/>
                          <a:cs typeface="+mn-cs"/>
                        </a:rPr>
                        <a:t>To participate in small group class and one to one discussions, offering their own ideas, using recently introduced vocabulary.</a:t>
                      </a:r>
                    </a:p>
                    <a:p>
                      <a:pPr marL="171450" indent="-171450" algn="l">
                        <a:buFont typeface="Arial" panose="020B0604020202020204" pitchFamily="34" charset="0"/>
                        <a:buChar char="•"/>
                      </a:pPr>
                      <a:r>
                        <a:rPr lang="en-GB" sz="1000" b="0" kern="1200" dirty="0">
                          <a:solidFill>
                            <a:schemeClr val="tx1"/>
                          </a:solidFill>
                          <a:effectLst/>
                          <a:latin typeface="+mj-lt"/>
                          <a:ea typeface="+mn-ea"/>
                          <a:cs typeface="+mn-cs"/>
                        </a:rPr>
                        <a:t>To show awareness of past present and future tenses modelled &amp; supported by an adult.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hold a conversation with back &amp; forth exchanges.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make comments, asking questions &amp; giving explanations.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use a wide range of vocabulary &amp; intonation to communicate their ideas &amp; express their opinions.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use some past present &amp; future tenses correctly. </a:t>
                      </a:r>
                      <a:endParaRPr lang="en-GB" sz="10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r h="1446255">
                <a:tc vMerge="1">
                  <a:txBody>
                    <a:bodyPr/>
                    <a:lstStyle/>
                    <a:p>
                      <a:endParaRPr lang="en-GB"/>
                    </a:p>
                  </a:txBody>
                  <a:tcPr/>
                </a:tc>
                <a:tc>
                  <a:txBody>
                    <a:bodyPr/>
                    <a:lstStyle/>
                    <a:p>
                      <a:pPr algn="ctr"/>
                      <a:r>
                        <a:rPr lang="en-GB" sz="1600" b="1" dirty="0">
                          <a:latin typeface="Amatic SC" panose="00000500000000000000" pitchFamily="2" charset="-79"/>
                          <a:cs typeface="Amatic SC" panose="00000500000000000000" pitchFamily="2" charset="-79"/>
                        </a:rPr>
                        <a:t>Knowledge</a:t>
                      </a: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know about others.</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know familiar songs &amp; stories.</a:t>
                      </a:r>
                    </a:p>
                    <a:p>
                      <a:pPr marL="171450" indent="-171450" algn="l">
                        <a:buFont typeface="Arial" panose="020B0604020202020204" pitchFamily="34" charset="0"/>
                        <a:buChar char="•"/>
                      </a:pPr>
                      <a:r>
                        <a:rPr lang="en-GB" sz="1000" b="0" baseline="0" dirty="0">
                          <a:solidFill>
                            <a:schemeClr val="tx1"/>
                          </a:solidFill>
                          <a:effectLst/>
                          <a:latin typeface="+mj-lt"/>
                          <a:ea typeface="Calibri" panose="020F0502020204030204" pitchFamily="34" charset="0"/>
                          <a:cs typeface="Times New Roman" panose="02020603050405020304" pitchFamily="18" charset="0"/>
                        </a:rPr>
                        <a:t>To know how to initiate a conversation with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know how to respond to a peers request.</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know how different people help us.</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know how to use some new vocabulary in context.</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know a range of ways to stay healthy. </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know the link between listening &amp; learning/ understanding. </a:t>
                      </a:r>
                    </a:p>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describe &amp; compare different forms of transport and travel </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Do you know where people live &amp; talk about life in different cultures &amp; communities. </a:t>
                      </a:r>
                    </a:p>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To know That language &amp; communication is different across our world. </a:t>
                      </a:r>
                    </a:p>
                    <a:p>
                      <a:pPr marL="171450" indent="-171450" algn="l">
                        <a:lnSpc>
                          <a:spcPct val="100000"/>
                        </a:lnSpc>
                        <a:spcAft>
                          <a:spcPts val="0"/>
                        </a:spcAft>
                        <a:buFont typeface="Arial" panose="020B0604020202020204" pitchFamily="34" charset="0"/>
                        <a:buChar char="•"/>
                      </a:pPr>
                      <a:r>
                        <a:rPr lang="en-GB" sz="1000" b="0" dirty="0">
                          <a:solidFill>
                            <a:schemeClr val="tx1"/>
                          </a:solidFill>
                          <a:effectLst/>
                          <a:latin typeface="+mj-lt"/>
                          <a:ea typeface="Calibri" panose="020F0502020204030204" pitchFamily="34" charset="0"/>
                          <a:cs typeface="Times New Roman" panose="02020603050405020304" pitchFamily="18" charset="0"/>
                        </a:rPr>
                        <a:t>To begin to know about different features of texts.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kern="1200" dirty="0">
                          <a:solidFill>
                            <a:schemeClr val="tx1"/>
                          </a:solidFill>
                          <a:effectLst/>
                          <a:latin typeface="+mj-lt"/>
                          <a:ea typeface="+mn-ea"/>
                          <a:cs typeface="+mn-cs"/>
                        </a:rPr>
                        <a:t>To know how to engage in meaningful conversations with others .</a:t>
                      </a:r>
                    </a:p>
                    <a:p>
                      <a:pPr marL="171450" indent="-171450" algn="l">
                        <a:buFont typeface="Arial" panose="020B0604020202020204" pitchFamily="34" charset="0"/>
                        <a:buChar char="•"/>
                      </a:pPr>
                      <a:r>
                        <a:rPr lang="en-GB" sz="1000" b="0" kern="1200" dirty="0">
                          <a:solidFill>
                            <a:schemeClr val="tx1"/>
                          </a:solidFill>
                          <a:effectLst/>
                          <a:latin typeface="+mj-lt"/>
                          <a:ea typeface="+mn-ea"/>
                          <a:cs typeface="+mn-cs"/>
                        </a:rPr>
                        <a:t>To know how to use facts to talk about animals. </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GB" sz="1000" b="0" dirty="0">
                          <a:solidFill>
                            <a:schemeClr val="tx1"/>
                          </a:solidFill>
                          <a:latin typeface="+mj-lt"/>
                          <a:cs typeface="Amatic SC" panose="00000500000000000000" pitchFamily="2" charset="-79"/>
                        </a:rPr>
                        <a:t>To know how to use a ‘story voice’, adding some expression when re-telling.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0672277"/>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220176" y="0"/>
            <a:ext cx="595720" cy="595720"/>
          </a:xfrm>
          <a:prstGeom prst="rect">
            <a:avLst/>
          </a:prstGeom>
        </p:spPr>
      </p:pic>
      <p:pic>
        <p:nvPicPr>
          <p:cNvPr id="6" name="Picture 2">
            <a:extLst>
              <a:ext uri="{FF2B5EF4-FFF2-40B4-BE49-F238E27FC236}">
                <a16:creationId xmlns:a16="http://schemas.microsoft.com/office/drawing/2014/main" id="{A098E92F-40FA-47D5-B479-F157FE21ACF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38" t="12099" r="13494" b="7421"/>
          <a:stretch/>
        </p:blipFill>
        <p:spPr bwMode="auto">
          <a:xfrm>
            <a:off x="665832" y="91114"/>
            <a:ext cx="508694" cy="595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3036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64674815"/>
              </p:ext>
            </p:extLst>
          </p:nvPr>
        </p:nvGraphicFramePr>
        <p:xfrm>
          <a:off x="187378" y="467119"/>
          <a:ext cx="11803732" cy="6255760"/>
        </p:xfrm>
        <a:graphic>
          <a:graphicData uri="http://schemas.openxmlformats.org/drawingml/2006/table">
            <a:tbl>
              <a:tblPr firstRow="1" bandRow="1">
                <a:tableStyleId>{5C22544A-7EE6-4342-B048-85BDC9FD1C3A}</a:tableStyleId>
              </a:tblPr>
              <a:tblGrid>
                <a:gridCol w="1664755">
                  <a:extLst>
                    <a:ext uri="{9D8B030D-6E8A-4147-A177-3AD203B41FA5}">
                      <a16:colId xmlns:a16="http://schemas.microsoft.com/office/drawing/2014/main" val="385991600"/>
                    </a:ext>
                  </a:extLst>
                </a:gridCol>
                <a:gridCol w="1475217">
                  <a:extLst>
                    <a:ext uri="{9D8B030D-6E8A-4147-A177-3AD203B41FA5}">
                      <a16:colId xmlns:a16="http://schemas.microsoft.com/office/drawing/2014/main" val="2865123548"/>
                    </a:ext>
                  </a:extLst>
                </a:gridCol>
                <a:gridCol w="1690761">
                  <a:extLst>
                    <a:ext uri="{9D8B030D-6E8A-4147-A177-3AD203B41FA5}">
                      <a16:colId xmlns:a16="http://schemas.microsoft.com/office/drawing/2014/main" val="872926247"/>
                    </a:ext>
                  </a:extLst>
                </a:gridCol>
                <a:gridCol w="1706555">
                  <a:extLst>
                    <a:ext uri="{9D8B030D-6E8A-4147-A177-3AD203B41FA5}">
                      <a16:colId xmlns:a16="http://schemas.microsoft.com/office/drawing/2014/main" val="1315738151"/>
                    </a:ext>
                  </a:extLst>
                </a:gridCol>
                <a:gridCol w="1740910">
                  <a:extLst>
                    <a:ext uri="{9D8B030D-6E8A-4147-A177-3AD203B41FA5}">
                      <a16:colId xmlns:a16="http://schemas.microsoft.com/office/drawing/2014/main" val="2709165749"/>
                    </a:ext>
                  </a:extLst>
                </a:gridCol>
                <a:gridCol w="1853780">
                  <a:extLst>
                    <a:ext uri="{9D8B030D-6E8A-4147-A177-3AD203B41FA5}">
                      <a16:colId xmlns:a16="http://schemas.microsoft.com/office/drawing/2014/main" val="788233820"/>
                    </a:ext>
                  </a:extLst>
                </a:gridCol>
                <a:gridCol w="1671754">
                  <a:extLst>
                    <a:ext uri="{9D8B030D-6E8A-4147-A177-3AD203B41FA5}">
                      <a16:colId xmlns:a16="http://schemas.microsoft.com/office/drawing/2014/main" val="4046203905"/>
                    </a:ext>
                  </a:extLst>
                </a:gridCol>
              </a:tblGrid>
              <a:tr h="35682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56497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what</a:t>
                      </a:r>
                      <a:r>
                        <a:rPr lang="en-US" sz="16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who</a:t>
                      </a:r>
                      <a:r>
                        <a:rPr lang="en-US" sz="16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how</a:t>
                      </a:r>
                      <a:r>
                        <a:rPr lang="en-US" sz="16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where</a:t>
                      </a:r>
                      <a:r>
                        <a:rPr lang="en-US" sz="16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why</a:t>
                      </a:r>
                      <a:r>
                        <a:rPr lang="en-US" sz="16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when</a:t>
                      </a:r>
                      <a:r>
                        <a:rPr lang="en-US" sz="16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981276">
                <a:tc>
                  <a:txBody>
                    <a:bodyPr/>
                    <a:lstStyle/>
                    <a:p>
                      <a:pPr algn="ctr"/>
                      <a:r>
                        <a:rPr lang="en-US" sz="1400" b="1" dirty="0">
                          <a:latin typeface="Amatic SC" panose="00000500000000000000" pitchFamily="2" charset="-79"/>
                          <a:cs typeface="Amatic SC" panose="00000500000000000000" pitchFamily="2" charset="-79"/>
                        </a:rPr>
                        <a:t>Personal, Social and Emotional Development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mj-lt"/>
                        </a:rPr>
                        <a:t>Children’s personal, social and emotional development (PSED) is </a:t>
                      </a:r>
                      <a:r>
                        <a:rPr lang="en-US" sz="1000" b="1" dirty="0">
                          <a:latin typeface="+mj-lt"/>
                        </a:rPr>
                        <a:t>crucial for children to lead healthy and happy lives</a:t>
                      </a:r>
                      <a:r>
                        <a:rPr lang="en-US" sz="1000" dirty="0">
                          <a:latin typeface="+mj-lt"/>
                        </a:rPr>
                        <a:t>, and is fundamental to their cognitive development. Underpinning their personal development are the important attachments that </a:t>
                      </a:r>
                      <a:r>
                        <a:rPr lang="en-US" sz="1000" b="1" dirty="0">
                          <a:latin typeface="+mj-lt"/>
                        </a:rPr>
                        <a:t>shape their social world</a:t>
                      </a:r>
                      <a:r>
                        <a:rPr lang="en-US" sz="1000" dirty="0">
                          <a:latin typeface="+mj-lt"/>
                        </a:rPr>
                        <a:t>. Strong, warm and supportive  relationships with adults enable children to learn how to </a:t>
                      </a:r>
                      <a:r>
                        <a:rPr lang="en-US" sz="1000" b="1" dirty="0">
                          <a:latin typeface="+mj-lt"/>
                        </a:rPr>
                        <a:t>understand their own feelings and those of others</a:t>
                      </a:r>
                      <a:r>
                        <a:rPr lang="en-US" sz="1000" dirty="0">
                          <a:latin typeface="+mj-lt"/>
                        </a:rPr>
                        <a:t>. Children should be supported to </a:t>
                      </a:r>
                      <a:r>
                        <a:rPr lang="en-US" sz="1000" b="1" dirty="0">
                          <a:latin typeface="+mj-lt"/>
                        </a:rPr>
                        <a:t>manage emotions, develop a positive sense of self, set themselves simple goals, have confidence in their own abilities, to persist</a:t>
                      </a:r>
                      <a:r>
                        <a:rPr lang="en-US" sz="1000" dirty="0">
                          <a:latin typeface="+mj-lt"/>
                        </a:rPr>
                        <a:t> and wait for what they want and direct attention as necessary. Through adult modelling and guidance, they will learn </a:t>
                      </a:r>
                      <a:r>
                        <a:rPr lang="en-US" sz="1000" b="1" dirty="0">
                          <a:latin typeface="+mj-lt"/>
                        </a:rPr>
                        <a:t>how to look after their bodies, including healthy eating</a:t>
                      </a:r>
                      <a:r>
                        <a:rPr lang="en-US" sz="1000" dirty="0">
                          <a:latin typeface="+mj-lt"/>
                        </a:rPr>
                        <a:t>, and manage personal needs independently. Through supported interaction with other children, they learn how to make good friendships, co-operate and resolve conflicts peaceably. These attributes will provide a secure platform from which </a:t>
                      </a:r>
                      <a:r>
                        <a:rPr lang="en-US" sz="1000" b="1" dirty="0">
                          <a:latin typeface="+mj-lt"/>
                        </a:rPr>
                        <a:t>children can achieve at school and in later life.</a:t>
                      </a:r>
                      <a:endParaRPr lang="en-GB" sz="1000" b="1"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3657482">
                <a:tc rowSpan="2">
                  <a:txBody>
                    <a:bodyPr/>
                    <a:lstStyle/>
                    <a:p>
                      <a:pPr algn="ctr"/>
                      <a:r>
                        <a:rPr lang="en-US" sz="2000" b="1" dirty="0">
                          <a:latin typeface="Amatic SC" panose="00000500000000000000" pitchFamily="2" charset="-79"/>
                          <a:cs typeface="Amatic SC" panose="00000500000000000000" pitchFamily="2" charset="-79"/>
                        </a:rPr>
                        <a:t>Managing Self </a:t>
                      </a:r>
                    </a:p>
                    <a:p>
                      <a:pPr algn="ctr"/>
                      <a:r>
                        <a:rPr lang="en-US" sz="2000" b="1" dirty="0">
                          <a:latin typeface="Amatic SC" panose="00000500000000000000" pitchFamily="2" charset="-79"/>
                          <a:cs typeface="Amatic SC" panose="00000500000000000000" pitchFamily="2" charset="-79"/>
                        </a:rPr>
                        <a:t>Self regulation</a:t>
                      </a:r>
                    </a:p>
                    <a:p>
                      <a:pPr algn="ctr"/>
                      <a:r>
                        <a:rPr lang="en-US" sz="2000" b="1" dirty="0">
                          <a:latin typeface="Amatic SC" panose="00000500000000000000" pitchFamily="2" charset="-79"/>
                          <a:cs typeface="Amatic SC" panose="00000500000000000000" pitchFamily="2" charset="-79"/>
                        </a:rPr>
                        <a:t>Making relationships</a:t>
                      </a:r>
                    </a:p>
                    <a:p>
                      <a:pPr algn="ctr"/>
                      <a:endParaRPr lang="en-US" sz="2000" b="1" dirty="0">
                        <a:latin typeface="Amatic SC" panose="00000500000000000000" pitchFamily="2" charset="-79"/>
                        <a:cs typeface="Amatic SC" panose="00000500000000000000" pitchFamily="2" charset="-79"/>
                      </a:endParaRPr>
                    </a:p>
                    <a:p>
                      <a:pPr algn="ctr"/>
                      <a:endParaRPr lang="en-US" sz="2400" b="1" dirty="0">
                        <a:solidFill>
                          <a:srgbClr val="CC66FF"/>
                        </a:solidFill>
                        <a:latin typeface="Amatic SC" panose="00000500000000000000" pitchFamily="2" charset="-79"/>
                        <a:cs typeface="Amatic SC" panose="00000500000000000000" pitchFamily="2" charset="-79"/>
                      </a:endParaRP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b="1" u="sng" dirty="0">
                          <a:solidFill>
                            <a:srgbClr val="00B0F0"/>
                          </a:solidFill>
                          <a:latin typeface="+mj-lt"/>
                          <a:cs typeface="Amatic SC" panose="00000500000000000000" pitchFamily="2" charset="-79"/>
                        </a:rPr>
                        <a:t>SCARF: Me and My Relationships</a:t>
                      </a:r>
                    </a:p>
                    <a:p>
                      <a:pPr algn="ctr"/>
                      <a:r>
                        <a:rPr lang="en-GB" sz="1000" b="0" dirty="0">
                          <a:solidFill>
                            <a:srgbClr val="00B0F0"/>
                          </a:solidFill>
                          <a:latin typeface="+mj-lt"/>
                          <a:cs typeface="Amatic SC" panose="00000500000000000000" pitchFamily="2" charset="-79"/>
                        </a:rPr>
                        <a:t>All about me</a:t>
                      </a:r>
                    </a:p>
                    <a:p>
                      <a:pPr algn="ctr"/>
                      <a:r>
                        <a:rPr lang="en-GB" sz="1000" b="0" dirty="0">
                          <a:solidFill>
                            <a:srgbClr val="00B0F0"/>
                          </a:solidFill>
                          <a:latin typeface="+mj-lt"/>
                          <a:cs typeface="Amatic SC" panose="00000500000000000000" pitchFamily="2" charset="-79"/>
                        </a:rPr>
                        <a:t>What makes me special </a:t>
                      </a:r>
                    </a:p>
                    <a:p>
                      <a:pPr algn="ctr"/>
                      <a:r>
                        <a:rPr lang="en-GB" sz="1000" b="0" dirty="0">
                          <a:solidFill>
                            <a:srgbClr val="00B0F0"/>
                          </a:solidFill>
                          <a:latin typeface="+mj-lt"/>
                          <a:cs typeface="Amatic SC" panose="00000500000000000000" pitchFamily="2" charset="-79"/>
                        </a:rPr>
                        <a:t>Me and my special people</a:t>
                      </a:r>
                    </a:p>
                    <a:p>
                      <a:pPr algn="ctr"/>
                      <a:r>
                        <a:rPr lang="en-GB" sz="1000" b="0" dirty="0">
                          <a:solidFill>
                            <a:srgbClr val="00B0F0"/>
                          </a:solidFill>
                          <a:latin typeface="+mj-lt"/>
                          <a:cs typeface="Amatic SC" panose="00000500000000000000" pitchFamily="2" charset="-79"/>
                        </a:rPr>
                        <a:t>Who can help me? (self-regulation)</a:t>
                      </a:r>
                    </a:p>
                    <a:p>
                      <a:pPr algn="ctr"/>
                      <a:r>
                        <a:rPr lang="en-GB" sz="1000" b="0" dirty="0">
                          <a:solidFill>
                            <a:srgbClr val="00B0F0"/>
                          </a:solidFill>
                          <a:latin typeface="+mj-lt"/>
                          <a:cs typeface="Amatic SC" panose="00000500000000000000" pitchFamily="2" charset="-79"/>
                        </a:rPr>
                        <a:t>Me and my feelings 1 &amp; 2 (naming different feelings, thinking about how to feel with ‘not so good feelings’, know some self-care techniques)</a:t>
                      </a:r>
                    </a:p>
                    <a:p>
                      <a:pPr algn="ctr"/>
                      <a:r>
                        <a:rPr lang="en-GB" sz="1000" b="0" dirty="0">
                          <a:solidFill>
                            <a:srgbClr val="00B0F0"/>
                          </a:solidFill>
                          <a:latin typeface="+mj-lt"/>
                          <a:cs typeface="Amatic SC" panose="00000500000000000000" pitchFamily="2" charset="-79"/>
                        </a:rPr>
                        <a:t>Know that some actions and words can hurt others feelings</a:t>
                      </a:r>
                      <a:r>
                        <a:rPr lang="en-GB" sz="1000" b="0" dirty="0">
                          <a:solidFill>
                            <a:schemeClr val="tx1"/>
                          </a:solidFill>
                          <a:latin typeface="+mj-lt"/>
                          <a:cs typeface="Amatic SC" panose="00000500000000000000" pitchFamily="2" charset="-79"/>
                        </a:rPr>
                        <a:t>.</a:t>
                      </a:r>
                    </a:p>
                    <a:p>
                      <a:pPr algn="ctr"/>
                      <a:endParaRPr lang="en-GB" sz="1000" b="0" dirty="0">
                        <a:solidFill>
                          <a:schemeClr val="tx1"/>
                        </a:solidFill>
                        <a:latin typeface="+mj-lt"/>
                        <a:cs typeface="Amatic SC" panose="00000500000000000000" pitchFamily="2" charset="-79"/>
                      </a:endParaRPr>
                    </a:p>
                    <a:p>
                      <a:pPr algn="ctr"/>
                      <a:r>
                        <a:rPr lang="en-GB" sz="1000" b="0" dirty="0">
                          <a:solidFill>
                            <a:schemeClr val="tx1"/>
                          </a:solidFill>
                          <a:latin typeface="+mj-lt"/>
                          <a:cs typeface="Amatic SC" panose="00000500000000000000" pitchFamily="2" charset="-79"/>
                        </a:rPr>
                        <a:t>Handwashing </a:t>
                      </a:r>
                    </a:p>
                    <a:p>
                      <a:pPr algn="ctr"/>
                      <a:r>
                        <a:rPr lang="en-GB" sz="1000" b="0" dirty="0">
                          <a:solidFill>
                            <a:schemeClr val="tx1"/>
                          </a:solidFill>
                          <a:latin typeface="+mj-lt"/>
                          <a:cs typeface="Amatic SC" panose="00000500000000000000" pitchFamily="2" charset="-79"/>
                        </a:rPr>
                        <a:t>Class rules: Behavioural expectations in the class/boundaries set</a:t>
                      </a:r>
                    </a:p>
                    <a:p>
                      <a:pPr algn="ctr"/>
                      <a:r>
                        <a:rPr lang="en-GB" sz="1000" b="0" dirty="0">
                          <a:solidFill>
                            <a:schemeClr val="tx1"/>
                          </a:solidFill>
                          <a:latin typeface="+mj-lt"/>
                          <a:cs typeface="Amatic SC" panose="00000500000000000000" pitchFamily="2" charset="-79"/>
                        </a:rPr>
                        <a:t>Class rules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000" b="1" i="1" u="sng" kern="1200" dirty="0">
                          <a:solidFill>
                            <a:srgbClr val="00B0F0"/>
                          </a:solidFill>
                          <a:effectLst/>
                          <a:latin typeface="+mj-lt"/>
                          <a:ea typeface="+mn-ea"/>
                          <a:cs typeface="+mn-cs"/>
                        </a:rPr>
                        <a:t>SCARF: Keeping myself safe </a:t>
                      </a:r>
                      <a:endParaRPr lang="en-GB" sz="1000" b="1" kern="1200" dirty="0">
                        <a:solidFill>
                          <a:srgbClr val="00B0F0"/>
                        </a:solidFill>
                        <a:effectLst/>
                        <a:latin typeface="+mj-lt"/>
                        <a:ea typeface="+mn-ea"/>
                        <a:cs typeface="+mn-cs"/>
                      </a:endParaRPr>
                    </a:p>
                    <a:p>
                      <a:pPr algn="ctr"/>
                      <a:r>
                        <a:rPr lang="en-GB" sz="1000" i="0" kern="1200" dirty="0">
                          <a:solidFill>
                            <a:srgbClr val="00B0F0"/>
                          </a:solidFill>
                          <a:effectLst/>
                          <a:latin typeface="+mj-lt"/>
                          <a:ea typeface="+mn-ea"/>
                          <a:cs typeface="+mn-cs"/>
                        </a:rPr>
                        <a:t>What’s safe to go in my body?</a:t>
                      </a:r>
                    </a:p>
                    <a:p>
                      <a:pPr algn="ctr"/>
                      <a:r>
                        <a:rPr lang="en-GB" sz="1000" i="0" kern="1200" dirty="0">
                          <a:solidFill>
                            <a:srgbClr val="00B0F0"/>
                          </a:solidFill>
                          <a:effectLst/>
                          <a:latin typeface="+mj-lt"/>
                          <a:ea typeface="+mn-ea"/>
                          <a:cs typeface="+mn-cs"/>
                        </a:rPr>
                        <a:t>Keeping myself safe</a:t>
                      </a:r>
                    </a:p>
                    <a:p>
                      <a:pPr algn="ctr"/>
                      <a:r>
                        <a:rPr lang="en-GB" sz="1000" i="0" kern="1200" dirty="0">
                          <a:solidFill>
                            <a:srgbClr val="00B0F0"/>
                          </a:solidFill>
                          <a:effectLst/>
                          <a:latin typeface="+mj-lt"/>
                          <a:ea typeface="+mn-ea"/>
                          <a:cs typeface="+mn-cs"/>
                        </a:rPr>
                        <a:t>Safe indoors and outdoors</a:t>
                      </a:r>
                    </a:p>
                    <a:p>
                      <a:pPr algn="ctr"/>
                      <a:r>
                        <a:rPr lang="en-GB" sz="1000" i="0" kern="1200" dirty="0">
                          <a:solidFill>
                            <a:srgbClr val="00B0F0"/>
                          </a:solidFill>
                          <a:effectLst/>
                          <a:latin typeface="+mj-lt"/>
                          <a:ea typeface="+mn-ea"/>
                          <a:cs typeface="+mn-cs"/>
                        </a:rPr>
                        <a:t>Listening to my feelings</a:t>
                      </a:r>
                    </a:p>
                    <a:p>
                      <a:pPr algn="ctr"/>
                      <a:r>
                        <a:rPr lang="en-GB" sz="1000" i="0" kern="1200" dirty="0">
                          <a:solidFill>
                            <a:srgbClr val="00B0F0"/>
                          </a:solidFill>
                          <a:effectLst/>
                          <a:latin typeface="+mj-lt"/>
                          <a:ea typeface="+mn-ea"/>
                          <a:cs typeface="+mn-cs"/>
                        </a:rPr>
                        <a:t>Keeping safe online </a:t>
                      </a:r>
                    </a:p>
                    <a:p>
                      <a:pPr algn="ctr"/>
                      <a:r>
                        <a:rPr lang="en-GB" sz="1000" i="0" kern="1200" dirty="0">
                          <a:solidFill>
                            <a:srgbClr val="00B0F0"/>
                          </a:solidFill>
                          <a:effectLst/>
                          <a:latin typeface="+mj-lt"/>
                          <a:ea typeface="+mn-ea"/>
                          <a:cs typeface="+mn-cs"/>
                        </a:rPr>
                        <a:t>People who help to keep me safe</a:t>
                      </a:r>
                      <a:r>
                        <a:rPr lang="en-GB" sz="1000" i="0" kern="1200" dirty="0">
                          <a:solidFill>
                            <a:schemeClr val="dk1"/>
                          </a:solidFill>
                          <a:effectLst/>
                          <a:latin typeface="+mj-lt"/>
                          <a:ea typeface="+mn-ea"/>
                          <a:cs typeface="+mn-cs"/>
                        </a:rPr>
                        <a:t> </a:t>
                      </a:r>
                    </a:p>
                    <a:p>
                      <a:r>
                        <a:rPr lang="en-GB" sz="1000" i="1" kern="1200" dirty="0">
                          <a:solidFill>
                            <a:schemeClr val="dk1"/>
                          </a:solidFill>
                          <a:effectLst/>
                          <a:latin typeface="+mj-lt"/>
                          <a:ea typeface="+mn-ea"/>
                          <a:cs typeface="+mn-cs"/>
                        </a:rPr>
                        <a:t> </a:t>
                      </a:r>
                      <a:endParaRPr lang="en-GB" sz="1000" kern="1200" dirty="0">
                        <a:solidFill>
                          <a:schemeClr val="dk1"/>
                        </a:solidFill>
                        <a:effectLst/>
                        <a:latin typeface="+mj-lt"/>
                        <a:ea typeface="+mn-ea"/>
                        <a:cs typeface="+mn-cs"/>
                      </a:endParaRPr>
                    </a:p>
                    <a:p>
                      <a:pPr algn="ctr"/>
                      <a:r>
                        <a:rPr lang="en-GB" sz="1000" b="0" dirty="0">
                          <a:solidFill>
                            <a:schemeClr val="tx1"/>
                          </a:solidFill>
                          <a:latin typeface="+mj-lt"/>
                          <a:cs typeface="Amatic SC" panose="00000500000000000000" pitchFamily="2" charset="-79"/>
                        </a:rPr>
                        <a:t>Oral hygiene: teeth cleaning linked to the dental nurse </a:t>
                      </a:r>
                    </a:p>
                    <a:p>
                      <a:pPr algn="ctr"/>
                      <a:r>
                        <a:rPr lang="en-GB" sz="1000" b="0" dirty="0">
                          <a:solidFill>
                            <a:schemeClr val="tx1"/>
                          </a:solidFill>
                          <a:latin typeface="+mj-lt"/>
                          <a:cs typeface="Amatic SC" panose="00000500000000000000" pitchFamily="2" charset="-79"/>
                        </a:rPr>
                        <a:t>Staying safe and dangers linked to people who help us and staying healthy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00" b="1" u="sng" dirty="0">
                          <a:solidFill>
                            <a:srgbClr val="00B0F0"/>
                          </a:solidFill>
                          <a:effectLst/>
                          <a:latin typeface="+mj-lt"/>
                          <a:ea typeface="Calibri" panose="020F0502020204030204" pitchFamily="34" charset="0"/>
                          <a:cs typeface="Calibri" panose="020F0502020204030204" pitchFamily="34" charset="0"/>
                        </a:rPr>
                        <a:t>SCARF: Being my best</a:t>
                      </a:r>
                      <a:endParaRPr lang="en-GB" sz="1000" dirty="0">
                        <a:solidFill>
                          <a:srgbClr val="00B0F0"/>
                        </a:solidFill>
                        <a:effectLst/>
                        <a:latin typeface="+mj-lt"/>
                        <a:ea typeface="Calibri" panose="020F0502020204030204" pitchFamily="34" charset="0"/>
                        <a:cs typeface="Calibri" panose="020F0502020204030204" pitchFamily="34" charset="0"/>
                      </a:endParaRPr>
                    </a:p>
                    <a:p>
                      <a:pPr algn="ctr"/>
                      <a:r>
                        <a:rPr lang="en-US" sz="1000" b="0" dirty="0">
                          <a:solidFill>
                            <a:srgbClr val="00B0F0"/>
                          </a:solidFill>
                          <a:latin typeface="+mj-lt"/>
                        </a:rPr>
                        <a:t>Bouncing</a:t>
                      </a:r>
                      <a:r>
                        <a:rPr lang="en-US" sz="1000" b="0" baseline="0" dirty="0">
                          <a:solidFill>
                            <a:srgbClr val="00B0F0"/>
                          </a:solidFill>
                          <a:latin typeface="+mj-lt"/>
                        </a:rPr>
                        <a:t> back when things go wrong: resilience</a:t>
                      </a:r>
                    </a:p>
                    <a:p>
                      <a:pPr algn="ctr"/>
                      <a:r>
                        <a:rPr lang="en-US" sz="1000" b="0" baseline="0" dirty="0">
                          <a:solidFill>
                            <a:srgbClr val="00B0F0"/>
                          </a:solidFill>
                          <a:latin typeface="+mj-lt"/>
                        </a:rPr>
                        <a:t>Yes I can: confidence and resilience</a:t>
                      </a:r>
                    </a:p>
                    <a:p>
                      <a:pPr algn="ctr"/>
                      <a:r>
                        <a:rPr lang="en-US" sz="1000" b="0" baseline="0" dirty="0">
                          <a:solidFill>
                            <a:srgbClr val="00B0F0"/>
                          </a:solidFill>
                          <a:latin typeface="+mj-lt"/>
                        </a:rPr>
                        <a:t>Healthy eating (2 weeks)</a:t>
                      </a:r>
                    </a:p>
                    <a:p>
                      <a:pPr algn="ctr"/>
                      <a:r>
                        <a:rPr lang="en-US" sz="1000" b="0" baseline="0" dirty="0">
                          <a:solidFill>
                            <a:srgbClr val="00B0F0"/>
                          </a:solidFill>
                          <a:latin typeface="+mj-lt"/>
                        </a:rPr>
                        <a:t>Move your body</a:t>
                      </a:r>
                    </a:p>
                    <a:p>
                      <a:pPr algn="ctr"/>
                      <a:r>
                        <a:rPr lang="en-US" sz="1000" b="0" baseline="0" dirty="0">
                          <a:solidFill>
                            <a:srgbClr val="00B0F0"/>
                          </a:solidFill>
                          <a:latin typeface="+mj-lt"/>
                        </a:rPr>
                        <a:t>A good nights sleep</a:t>
                      </a:r>
                    </a:p>
                    <a:p>
                      <a:pPr algn="ctr"/>
                      <a:endParaRPr lang="en-US" sz="1000" b="0" dirty="0">
                        <a:solidFill>
                          <a:srgbClr val="00B0F0"/>
                        </a:solidFill>
                        <a:latin typeface="+mj-lt"/>
                      </a:endParaRPr>
                    </a:p>
                    <a:p>
                      <a:pPr algn="ctr"/>
                      <a:r>
                        <a:rPr lang="en-US" sz="1000" b="0" dirty="0">
                          <a:solidFill>
                            <a:schemeClr val="tx1"/>
                          </a:solidFill>
                          <a:latin typeface="+mj-lt"/>
                        </a:rPr>
                        <a:t>Journeys – perseverance and resilience</a:t>
                      </a:r>
                    </a:p>
                    <a:p>
                      <a:pPr algn="ctr"/>
                      <a:endParaRPr lang="en-GB" sz="1000" kern="1200" dirty="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00" b="1" u="sng" kern="1200" dirty="0">
                          <a:solidFill>
                            <a:srgbClr val="00B0F0"/>
                          </a:solidFill>
                          <a:effectLst/>
                          <a:latin typeface="+mj-lt"/>
                          <a:ea typeface="+mn-ea"/>
                          <a:cs typeface="+mn-cs"/>
                        </a:rPr>
                        <a:t>SCARF: Valuing Difference  </a:t>
                      </a:r>
                    </a:p>
                    <a:p>
                      <a:pPr algn="ctr"/>
                      <a:r>
                        <a:rPr lang="en-GB" sz="1000" i="0" kern="1200" dirty="0">
                          <a:solidFill>
                            <a:srgbClr val="00B0F0"/>
                          </a:solidFill>
                          <a:effectLst/>
                          <a:latin typeface="+mj-lt"/>
                          <a:ea typeface="+mn-ea"/>
                          <a:cs typeface="+mn-cs"/>
                        </a:rPr>
                        <a:t>I’m special you’re special</a:t>
                      </a:r>
                    </a:p>
                    <a:p>
                      <a:pPr algn="ctr"/>
                      <a:r>
                        <a:rPr lang="en-GB" sz="1000" i="0" kern="1200" dirty="0">
                          <a:solidFill>
                            <a:srgbClr val="00B0F0"/>
                          </a:solidFill>
                          <a:effectLst/>
                          <a:latin typeface="+mj-lt"/>
                          <a:ea typeface="+mn-ea"/>
                          <a:cs typeface="+mn-cs"/>
                        </a:rPr>
                        <a:t>Same and different</a:t>
                      </a:r>
                    </a:p>
                    <a:p>
                      <a:pPr algn="ctr"/>
                      <a:r>
                        <a:rPr lang="en-GB" sz="1000" i="0" kern="1200" dirty="0">
                          <a:solidFill>
                            <a:srgbClr val="00B0F0"/>
                          </a:solidFill>
                          <a:effectLst/>
                          <a:latin typeface="+mj-lt"/>
                          <a:ea typeface="+mn-ea"/>
                          <a:cs typeface="+mn-cs"/>
                        </a:rPr>
                        <a:t>Same and different families</a:t>
                      </a:r>
                    </a:p>
                    <a:p>
                      <a:pPr algn="ctr"/>
                      <a:r>
                        <a:rPr lang="en-GB" sz="1000" i="0" kern="1200" dirty="0">
                          <a:solidFill>
                            <a:srgbClr val="00B0F0"/>
                          </a:solidFill>
                          <a:effectLst/>
                          <a:latin typeface="+mj-lt"/>
                          <a:ea typeface="+mn-ea"/>
                          <a:cs typeface="+mn-cs"/>
                        </a:rPr>
                        <a:t>Same and different homes</a:t>
                      </a:r>
                    </a:p>
                    <a:p>
                      <a:pPr algn="ctr"/>
                      <a:r>
                        <a:rPr lang="en-GB" sz="1000" i="0" kern="1200" dirty="0">
                          <a:solidFill>
                            <a:srgbClr val="00B0F0"/>
                          </a:solidFill>
                          <a:effectLst/>
                          <a:latin typeface="+mj-lt"/>
                          <a:ea typeface="+mn-ea"/>
                          <a:cs typeface="+mn-cs"/>
                        </a:rPr>
                        <a:t>I am caring</a:t>
                      </a:r>
                    </a:p>
                    <a:p>
                      <a:pPr algn="ctr"/>
                      <a:r>
                        <a:rPr lang="en-GB" sz="1000" i="0" kern="1200" dirty="0">
                          <a:solidFill>
                            <a:srgbClr val="00B0F0"/>
                          </a:solidFill>
                          <a:effectLst/>
                          <a:latin typeface="+mj-lt"/>
                          <a:ea typeface="+mn-ea"/>
                          <a:cs typeface="+mn-cs"/>
                        </a:rPr>
                        <a:t>Kind and caring</a:t>
                      </a:r>
                    </a:p>
                    <a:p>
                      <a:pPr algn="ctr"/>
                      <a:r>
                        <a:rPr lang="en-GB" sz="1000" i="1" kern="1200" dirty="0">
                          <a:solidFill>
                            <a:schemeClr val="dk1"/>
                          </a:solidFill>
                          <a:effectLst/>
                          <a:latin typeface="+mj-lt"/>
                          <a:ea typeface="+mn-ea"/>
                          <a:cs typeface="+mn-cs"/>
                        </a:rPr>
                        <a:t> </a:t>
                      </a:r>
                      <a:endParaRPr lang="en-GB" sz="1000" kern="1200" dirty="0">
                        <a:solidFill>
                          <a:schemeClr val="dk1"/>
                        </a:solidFill>
                        <a:effectLst/>
                        <a:latin typeface="+mj-lt"/>
                        <a:ea typeface="+mn-ea"/>
                        <a:cs typeface="+mn-cs"/>
                      </a:endParaRPr>
                    </a:p>
                    <a:p>
                      <a:pPr algn="ctr"/>
                      <a:r>
                        <a:rPr lang="en-GB" sz="1000" kern="1200" dirty="0">
                          <a:solidFill>
                            <a:schemeClr val="dk1"/>
                          </a:solidFill>
                          <a:effectLst/>
                          <a:latin typeface="+mj-lt"/>
                          <a:ea typeface="+mn-ea"/>
                          <a:cs typeface="+mn-cs"/>
                        </a:rPr>
                        <a:t>I know what it means to be respectful and to be treated with respect </a:t>
                      </a:r>
                    </a:p>
                    <a:p>
                      <a:pPr algn="ctr">
                        <a:lnSpc>
                          <a:spcPct val="115000"/>
                        </a:lnSpc>
                        <a:spcAft>
                          <a:spcPts val="0"/>
                        </a:spcAft>
                      </a:pPr>
                      <a:endParaRPr lang="en-GB" sz="1000" dirty="0">
                        <a:effectLst/>
                        <a:latin typeface="+mj-lt"/>
                        <a:ea typeface="Calibri" panose="020F0502020204030204" pitchFamily="34" charset="0"/>
                        <a:cs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15000"/>
                        </a:lnSpc>
                        <a:spcAft>
                          <a:spcPts val="0"/>
                        </a:spcAft>
                      </a:pPr>
                      <a:r>
                        <a:rPr lang="en-GB" sz="1000" b="1" u="sng" dirty="0">
                          <a:solidFill>
                            <a:srgbClr val="00B0F0"/>
                          </a:solidFill>
                          <a:effectLst/>
                          <a:latin typeface="+mj-lt"/>
                          <a:ea typeface="Calibri" panose="020F0502020204030204" pitchFamily="34" charset="0"/>
                          <a:cs typeface="Calibri" panose="020F0502020204030204" pitchFamily="34" charset="0"/>
                        </a:rPr>
                        <a:t>SCARF: Rights and responsibilities</a:t>
                      </a:r>
                      <a:endParaRPr lang="en-GB" sz="1000" dirty="0">
                        <a:solidFill>
                          <a:srgbClr val="00B0F0"/>
                        </a:solidFill>
                        <a:effectLst/>
                        <a:latin typeface="+mj-lt"/>
                        <a:ea typeface="Calibri" panose="020F0502020204030204" pitchFamily="34" charset="0"/>
                        <a:cs typeface="Calibri" panose="020F0502020204030204" pitchFamily="34" charset="0"/>
                      </a:endParaRPr>
                    </a:p>
                    <a:p>
                      <a:pPr algn="ctr">
                        <a:lnSpc>
                          <a:spcPct val="115000"/>
                        </a:lnSpc>
                        <a:spcAft>
                          <a:spcPts val="0"/>
                        </a:spcAft>
                      </a:pPr>
                      <a:r>
                        <a:rPr lang="en-GB" sz="1000" i="0" dirty="0">
                          <a:solidFill>
                            <a:srgbClr val="00B0F0"/>
                          </a:solidFill>
                          <a:effectLst/>
                          <a:latin typeface="+mj-lt"/>
                          <a:ea typeface="Calibri" panose="020F0502020204030204" pitchFamily="34" charset="0"/>
                          <a:cs typeface="Calibri" panose="020F0502020204030204" pitchFamily="34" charset="0"/>
                        </a:rPr>
                        <a:t>Looking after my special people: I know that caring relationships are at the heart of happy families </a:t>
                      </a:r>
                    </a:p>
                    <a:p>
                      <a:pPr algn="ctr">
                        <a:lnSpc>
                          <a:spcPct val="115000"/>
                        </a:lnSpc>
                        <a:spcAft>
                          <a:spcPts val="0"/>
                        </a:spcAft>
                      </a:pPr>
                      <a:r>
                        <a:rPr lang="en-GB" sz="1000" i="0" dirty="0">
                          <a:solidFill>
                            <a:srgbClr val="00B0F0"/>
                          </a:solidFill>
                          <a:effectLst/>
                          <a:latin typeface="+mj-lt"/>
                          <a:ea typeface="Calibri" panose="020F0502020204030204" pitchFamily="34" charset="0"/>
                          <a:cs typeface="Calibri" panose="020F0502020204030204" pitchFamily="34" charset="0"/>
                        </a:rPr>
                        <a:t>Looking after my friends: I know what makes a good friend </a:t>
                      </a:r>
                    </a:p>
                    <a:p>
                      <a:pPr algn="ctr">
                        <a:lnSpc>
                          <a:spcPct val="115000"/>
                        </a:lnSpc>
                        <a:spcAft>
                          <a:spcPts val="0"/>
                        </a:spcAft>
                      </a:pPr>
                      <a:r>
                        <a:rPr lang="en-GB" sz="1000" i="0" dirty="0">
                          <a:solidFill>
                            <a:srgbClr val="00B0F0"/>
                          </a:solidFill>
                          <a:effectLst/>
                          <a:latin typeface="+mj-lt"/>
                          <a:ea typeface="Calibri" panose="020F0502020204030204" pitchFamily="34" charset="0"/>
                          <a:cs typeface="Calibri" panose="020F0502020204030204" pitchFamily="34" charset="0"/>
                        </a:rPr>
                        <a:t>Being helpful at home and caring for our classroom</a:t>
                      </a:r>
                    </a:p>
                    <a:p>
                      <a:pPr algn="ctr">
                        <a:lnSpc>
                          <a:spcPct val="115000"/>
                        </a:lnSpc>
                        <a:spcAft>
                          <a:spcPts val="0"/>
                        </a:spcAft>
                      </a:pPr>
                      <a:r>
                        <a:rPr lang="en-GB" sz="1000" i="0" dirty="0">
                          <a:solidFill>
                            <a:srgbClr val="00B0F0"/>
                          </a:solidFill>
                          <a:effectLst/>
                          <a:latin typeface="+mj-lt"/>
                          <a:ea typeface="Calibri" panose="020F0502020204030204" pitchFamily="34" charset="0"/>
                          <a:cs typeface="Calibri" panose="020F0502020204030204" pitchFamily="34" charset="0"/>
                        </a:rPr>
                        <a:t>Caring for our world </a:t>
                      </a:r>
                    </a:p>
                    <a:p>
                      <a:pPr algn="ctr">
                        <a:lnSpc>
                          <a:spcPct val="115000"/>
                        </a:lnSpc>
                        <a:spcAft>
                          <a:spcPts val="0"/>
                        </a:spcAft>
                      </a:pPr>
                      <a:r>
                        <a:rPr lang="en-GB" sz="1000" i="0" dirty="0">
                          <a:solidFill>
                            <a:srgbClr val="00B0F0"/>
                          </a:solidFill>
                          <a:effectLst/>
                          <a:latin typeface="+mj-lt"/>
                          <a:ea typeface="Calibri" panose="020F0502020204030204" pitchFamily="34" charset="0"/>
                          <a:cs typeface="Calibri" panose="020F0502020204030204" pitchFamily="34" charset="0"/>
                        </a:rPr>
                        <a:t>Looking after money</a:t>
                      </a:r>
                    </a:p>
                    <a:p>
                      <a:pPr algn="ctr">
                        <a:lnSpc>
                          <a:spcPct val="115000"/>
                        </a:lnSpc>
                        <a:spcAft>
                          <a:spcPts val="0"/>
                        </a:spcAft>
                      </a:pPr>
                      <a:r>
                        <a:rPr lang="en-GB" sz="1000" i="0" dirty="0">
                          <a:solidFill>
                            <a:srgbClr val="00B0F0"/>
                          </a:solidFill>
                          <a:effectLst/>
                          <a:latin typeface="+mj-lt"/>
                          <a:ea typeface="Calibri" panose="020F0502020204030204" pitchFamily="34" charset="0"/>
                          <a:cs typeface="Calibri" panose="020F0502020204030204" pitchFamily="34" charset="0"/>
                        </a:rPr>
                        <a:t>Looking after money (2)</a:t>
                      </a:r>
                    </a:p>
                    <a:p>
                      <a:pPr algn="ctr"/>
                      <a:endParaRPr lang="en-US" sz="1000" b="0" dirty="0">
                        <a:solidFill>
                          <a:schemeClr val="tx1"/>
                        </a:solidFill>
                        <a:latin typeface="+mj-lt"/>
                      </a:endParaRPr>
                    </a:p>
                    <a:p>
                      <a:pPr algn="ctr"/>
                      <a:r>
                        <a:rPr lang="en-US" sz="1000" b="0" dirty="0">
                          <a:solidFill>
                            <a:schemeClr val="tx1"/>
                          </a:solidFill>
                          <a:latin typeface="+mj-lt"/>
                        </a:rPr>
                        <a:t>Linked with caring for animals, environment and the community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00" b="1" u="sng" dirty="0">
                          <a:solidFill>
                            <a:srgbClr val="00B0F0"/>
                          </a:solidFill>
                          <a:effectLst/>
                          <a:latin typeface="+mj-lt"/>
                          <a:ea typeface="Calibri" panose="020F0502020204030204" pitchFamily="34" charset="0"/>
                          <a:cs typeface="Calibri" panose="020F0502020204030204" pitchFamily="34" charset="0"/>
                        </a:rPr>
                        <a:t>SCARF: Growing</a:t>
                      </a:r>
                      <a:r>
                        <a:rPr lang="en-GB" sz="1000" b="1" u="sng" baseline="0" dirty="0">
                          <a:solidFill>
                            <a:srgbClr val="00B0F0"/>
                          </a:solidFill>
                          <a:effectLst/>
                          <a:latin typeface="+mj-lt"/>
                          <a:ea typeface="Calibri" panose="020F0502020204030204" pitchFamily="34" charset="0"/>
                          <a:cs typeface="Calibri" panose="020F0502020204030204" pitchFamily="34" charset="0"/>
                        </a:rPr>
                        <a:t> and changing</a:t>
                      </a:r>
                      <a:endParaRPr lang="en-GB" sz="1000" dirty="0">
                        <a:solidFill>
                          <a:srgbClr val="00B0F0"/>
                        </a:solidFill>
                        <a:effectLst/>
                        <a:latin typeface="+mj-lt"/>
                        <a:ea typeface="Calibri" panose="020F0502020204030204" pitchFamily="34" charset="0"/>
                        <a:cs typeface="Calibri" panose="020F0502020204030204" pitchFamily="34" charset="0"/>
                      </a:endParaRPr>
                    </a:p>
                    <a:p>
                      <a:pPr algn="ctr"/>
                      <a:r>
                        <a:rPr lang="en-GB" sz="1000" dirty="0">
                          <a:solidFill>
                            <a:srgbClr val="00B0F0"/>
                          </a:solidFill>
                          <a:latin typeface="+mj-lt"/>
                        </a:rPr>
                        <a:t>Seasons</a:t>
                      </a:r>
                    </a:p>
                    <a:p>
                      <a:pPr algn="ctr"/>
                      <a:r>
                        <a:rPr lang="en-GB" sz="1000" dirty="0">
                          <a:solidFill>
                            <a:srgbClr val="00B0F0"/>
                          </a:solidFill>
                          <a:latin typeface="+mj-lt"/>
                        </a:rPr>
                        <a:t>Life stages, plants, animals, humans</a:t>
                      </a:r>
                    </a:p>
                    <a:p>
                      <a:pPr algn="ctr"/>
                      <a:r>
                        <a:rPr lang="en-GB" sz="1000" dirty="0">
                          <a:solidFill>
                            <a:srgbClr val="00B0F0"/>
                          </a:solidFill>
                          <a:latin typeface="+mj-lt"/>
                        </a:rPr>
                        <a:t>Life</a:t>
                      </a:r>
                      <a:r>
                        <a:rPr lang="en-GB" sz="1000" baseline="0" dirty="0">
                          <a:solidFill>
                            <a:srgbClr val="00B0F0"/>
                          </a:solidFill>
                          <a:latin typeface="+mj-lt"/>
                        </a:rPr>
                        <a:t> stages, human life stage, who will I be?</a:t>
                      </a:r>
                    </a:p>
                    <a:p>
                      <a:pPr algn="ctr"/>
                      <a:r>
                        <a:rPr lang="en-GB" sz="1000" baseline="0" dirty="0">
                          <a:solidFill>
                            <a:srgbClr val="00B0F0"/>
                          </a:solidFill>
                          <a:latin typeface="+mj-lt"/>
                        </a:rPr>
                        <a:t>Where do babies come from?</a:t>
                      </a:r>
                    </a:p>
                    <a:p>
                      <a:pPr algn="ctr"/>
                      <a:r>
                        <a:rPr lang="en-GB" sz="1000" baseline="0" dirty="0">
                          <a:solidFill>
                            <a:srgbClr val="00B0F0"/>
                          </a:solidFill>
                          <a:latin typeface="+mj-lt"/>
                        </a:rPr>
                        <a:t>Getting bigger</a:t>
                      </a:r>
                    </a:p>
                    <a:p>
                      <a:pPr algn="ctr"/>
                      <a:r>
                        <a:rPr lang="en-GB" sz="1000" baseline="0" dirty="0">
                          <a:solidFill>
                            <a:srgbClr val="00B0F0"/>
                          </a:solidFill>
                          <a:latin typeface="+mj-lt"/>
                        </a:rPr>
                        <a:t>Me and my body, girls and boys</a:t>
                      </a:r>
                    </a:p>
                    <a:p>
                      <a:pPr algn="ctr"/>
                      <a:endParaRPr lang="en-GB" sz="1000" baseline="0" dirty="0">
                        <a:solidFill>
                          <a:srgbClr val="00B0F0"/>
                        </a:solidFill>
                        <a:latin typeface="+mj-lt"/>
                      </a:endParaRPr>
                    </a:p>
                    <a:p>
                      <a:pPr algn="ctr"/>
                      <a:r>
                        <a:rPr lang="en-GB" sz="1000" baseline="0" dirty="0">
                          <a:solidFill>
                            <a:schemeClr val="tx1"/>
                          </a:solidFill>
                          <a:latin typeface="+mj-lt"/>
                        </a:rPr>
                        <a:t>Transition into Year 1</a:t>
                      </a:r>
                    </a:p>
                    <a:p>
                      <a:pPr algn="ctr"/>
                      <a:r>
                        <a:rPr lang="en-GB" sz="1000" baseline="0" dirty="0">
                          <a:solidFill>
                            <a:schemeClr val="tx1"/>
                          </a:solidFill>
                          <a:latin typeface="+mj-lt"/>
                        </a:rPr>
                        <a:t>Year 1 readiness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90435388"/>
                  </a:ext>
                </a:extLst>
              </a:tr>
              <a:tr h="556000">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1000" b="1" i="0" kern="1200" dirty="0">
                          <a:solidFill>
                            <a:schemeClr val="bg1">
                              <a:lumMod val="50000"/>
                            </a:schemeClr>
                          </a:solidFill>
                          <a:effectLst/>
                          <a:latin typeface="+mj-lt"/>
                          <a:ea typeface="+mn-ea"/>
                          <a:cs typeface="+mn-cs"/>
                        </a:rPr>
                        <a:t>* Controlling own feelings and behaviours </a:t>
                      </a:r>
                      <a:r>
                        <a:rPr lang="en-US" sz="1000" b="1" i="0" kern="1200" baseline="0" dirty="0">
                          <a:solidFill>
                            <a:schemeClr val="bg1">
                              <a:lumMod val="50000"/>
                            </a:schemeClr>
                          </a:solidFill>
                          <a:effectLst/>
                          <a:latin typeface="+mj-lt"/>
                          <a:ea typeface="+mn-ea"/>
                          <a:cs typeface="+mn-cs"/>
                        </a:rPr>
                        <a:t> *</a:t>
                      </a:r>
                      <a:r>
                        <a:rPr lang="en-US" sz="1000" b="1" i="0" kern="1200" dirty="0">
                          <a:solidFill>
                            <a:schemeClr val="bg1">
                              <a:lumMod val="50000"/>
                            </a:schemeClr>
                          </a:solidFill>
                          <a:effectLst/>
                          <a:latin typeface="+mj-lt"/>
                          <a:ea typeface="+mn-ea"/>
                          <a:cs typeface="+mn-cs"/>
                        </a:rPr>
                        <a:t>Applying personalised strategies to return to a state of calm  *Being able to curb impulsive behaviours *Being able to concentrate on a task</a:t>
                      </a:r>
                    </a:p>
                    <a:p>
                      <a:pPr marL="0" indent="0" algn="l">
                        <a:buFont typeface="Wingdings" panose="05000000000000000000" pitchFamily="2" charset="2"/>
                        <a:buNone/>
                      </a:pPr>
                      <a:r>
                        <a:rPr lang="en-US" sz="1000" b="1" i="0" kern="1200" dirty="0">
                          <a:solidFill>
                            <a:schemeClr val="bg1">
                              <a:lumMod val="50000"/>
                            </a:schemeClr>
                          </a:solidFill>
                          <a:effectLst/>
                          <a:latin typeface="+mj-lt"/>
                          <a:ea typeface="+mn-ea"/>
                          <a:cs typeface="+mn-cs"/>
                        </a:rPr>
                        <a:t>*Being able to ignore distractions  *Behaving in ways that are pro-social *Planning *Thinking before acting *Delaying gratification * 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pic>
        <p:nvPicPr>
          <p:cNvPr id="6" name="Picture 2">
            <a:extLst>
              <a:ext uri="{FF2B5EF4-FFF2-40B4-BE49-F238E27FC236}">
                <a16:creationId xmlns:a16="http://schemas.microsoft.com/office/drawing/2014/main" id="{02A86239-E4E1-4E11-AA0E-AD49AFB794A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38" t="12099" r="13494" b="7421"/>
          <a:stretch/>
        </p:blipFill>
        <p:spPr bwMode="auto">
          <a:xfrm>
            <a:off x="665832" y="91113"/>
            <a:ext cx="638182" cy="747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0818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30474311"/>
              </p:ext>
            </p:extLst>
          </p:nvPr>
        </p:nvGraphicFramePr>
        <p:xfrm>
          <a:off x="472644" y="500600"/>
          <a:ext cx="11459371" cy="6220950"/>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2025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532324">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what</a:t>
                      </a:r>
                      <a:r>
                        <a:rPr lang="en-US" sz="16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who</a:t>
                      </a:r>
                      <a:r>
                        <a:rPr lang="en-US" sz="16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how</a:t>
                      </a:r>
                      <a:r>
                        <a:rPr lang="en-US" sz="16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where</a:t>
                      </a:r>
                      <a:r>
                        <a:rPr lang="en-US" sz="16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why</a:t>
                      </a:r>
                      <a:r>
                        <a:rPr lang="en-US" sz="16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when</a:t>
                      </a:r>
                      <a:r>
                        <a:rPr lang="en-US" sz="16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840512">
                <a:tc rowSpan="5">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r>
                        <a:rPr lang="en-US" sz="700" dirty="0"/>
                        <a:t>Continuously check the process of children’s handwriting (pencil grip and letter formation, including directionality). Provide extra help and guidance when needed.</a:t>
                      </a:r>
                    </a:p>
                    <a:p>
                      <a:pPr algn="ctr"/>
                      <a:endParaRPr lang="en-US" sz="8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Daily Squiggle whilst you wiggle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900" dirty="0">
                          <a:latin typeface="+mj-lt"/>
                        </a:rPr>
                        <a:t>Physical activity is </a:t>
                      </a:r>
                      <a:r>
                        <a:rPr lang="en-US" sz="900" b="1" dirty="0">
                          <a:latin typeface="+mj-lt"/>
                        </a:rPr>
                        <a:t>vital</a:t>
                      </a:r>
                      <a:r>
                        <a:rPr lang="en-US" sz="900" dirty="0">
                          <a:latin typeface="+mj-lt"/>
                        </a:rPr>
                        <a:t> in children’s all-round development, enabling them to </a:t>
                      </a:r>
                      <a:r>
                        <a:rPr lang="en-US" sz="900" b="1" dirty="0">
                          <a:latin typeface="+mj-lt"/>
                        </a:rPr>
                        <a:t>pursue happy, healthy and active lives</a:t>
                      </a:r>
                      <a:r>
                        <a:rPr lang="en-US" sz="900" dirty="0">
                          <a:latin typeface="+mj-lt"/>
                        </a:rPr>
                        <a:t>. Gross and fine motor experiences develop incrementally throughout early childhood, starting with </a:t>
                      </a:r>
                      <a:r>
                        <a:rPr lang="en-US" sz="900" b="1" dirty="0">
                          <a:latin typeface="+mj-lt"/>
                        </a:rPr>
                        <a:t>sensory explorations </a:t>
                      </a:r>
                      <a:r>
                        <a:rPr lang="en-US" sz="900" dirty="0">
                          <a:latin typeface="+mj-lt"/>
                        </a:rPr>
                        <a:t>and the development of a </a:t>
                      </a:r>
                      <a:r>
                        <a:rPr lang="en-US" sz="900" b="1" dirty="0">
                          <a:latin typeface="+mj-lt"/>
                        </a:rPr>
                        <a:t>child’s strength, co-ordination and positional awareness </a:t>
                      </a:r>
                      <a:r>
                        <a:rPr lang="en-US" sz="900" dirty="0">
                          <a:latin typeface="+mj-lt"/>
                        </a:rPr>
                        <a:t>through tummy time, crawling and play movement with both objects and adults. By creating games and providing opportunities for play both indoors and outdoors, adults can support children to develop their </a:t>
                      </a:r>
                      <a:r>
                        <a:rPr lang="en-US" sz="900" b="1" dirty="0">
                          <a:latin typeface="+mj-lt"/>
                        </a:rPr>
                        <a:t>core strength, stability, balance, spatial awareness</a:t>
                      </a:r>
                      <a:r>
                        <a:rPr lang="en-US" sz="900" dirty="0">
                          <a:latin typeface="+mj-lt"/>
                        </a:rPr>
                        <a:t>, co-ordination and agility. Gross motor skills provide the foundation for developing healthy bodies and social and emotional well-being. </a:t>
                      </a:r>
                      <a:r>
                        <a:rPr lang="en-US" sz="900" b="1" dirty="0">
                          <a:latin typeface="+mj-lt"/>
                        </a:rPr>
                        <a:t>Fine motor control and precision helps with hand-eye co-ordination</a:t>
                      </a:r>
                      <a:r>
                        <a:rPr lang="en-US" sz="900" dirty="0">
                          <a:latin typeface="+mj-lt"/>
                        </a:rPr>
                        <a:t>, which is later linked to </a:t>
                      </a:r>
                      <a:r>
                        <a:rPr lang="en-US" sz="900" b="1" dirty="0">
                          <a:latin typeface="+mj-lt"/>
                        </a:rPr>
                        <a:t>early literacy</a:t>
                      </a:r>
                      <a:r>
                        <a:rPr lang="en-US" sz="900" dirty="0">
                          <a:latin typeface="+mj-lt"/>
                        </a:rPr>
                        <a:t>. Repeated and varied opportunities to explore and play with small world activities, puzzles, arts and crafts and the practice of using small tools, with feedback and support from adults, allow children to develop </a:t>
                      </a:r>
                      <a:r>
                        <a:rPr lang="en-US" sz="900" b="1" dirty="0">
                          <a:latin typeface="+mj-lt"/>
                        </a:rPr>
                        <a:t>proficiency, control and confidence.</a:t>
                      </a:r>
                      <a:endParaRPr lang="en-US" sz="900" b="1"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092666">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solidFill>
                            <a:schemeClr val="tx1"/>
                          </a:solidFill>
                          <a:latin typeface="+mj-lt"/>
                          <a:cs typeface="Amatic SC" panose="00000500000000000000" pitchFamily="2" charset="-79"/>
                        </a:rPr>
                        <a:t>Fine motor provision available everyday. The provision should be monitored, and resources changed to meet the progression needs of the children offering challenge and support.</a:t>
                      </a:r>
                    </a:p>
                    <a:p>
                      <a:pPr algn="ctr"/>
                      <a:endParaRPr lang="en-US" sz="800" dirty="0">
                        <a:solidFill>
                          <a:schemeClr val="tx1"/>
                        </a:solidFill>
                        <a:latin typeface="+mj-lt"/>
                        <a:cs typeface="Amatic SC" panose="00000500000000000000" pitchFamily="2" charset="-79"/>
                      </a:endParaRPr>
                    </a:p>
                    <a:p>
                      <a:pPr algn="ctr"/>
                      <a:r>
                        <a:rPr lang="en-US" sz="800" dirty="0">
                          <a:solidFill>
                            <a:schemeClr val="tx1"/>
                          </a:solidFill>
                          <a:latin typeface="+mj-lt"/>
                          <a:cs typeface="Amatic SC" panose="00000500000000000000" pitchFamily="2" charset="-79"/>
                        </a:rPr>
                        <a:t>Skills to practice will include tripod grip tools for building strength and dexterity (pipettes, tongs, spinners etc.)</a:t>
                      </a:r>
                    </a:p>
                    <a:p>
                      <a:pPr algn="ctr"/>
                      <a:r>
                        <a:rPr lang="en-US" sz="800" dirty="0">
                          <a:solidFill>
                            <a:schemeClr val="tx1"/>
                          </a:solidFill>
                          <a:latin typeface="+mj-lt"/>
                          <a:cs typeface="Amatic SC" panose="00000500000000000000" pitchFamily="2" charset="-79"/>
                        </a:rPr>
                        <a:t>Threading/ Weaving</a:t>
                      </a:r>
                    </a:p>
                    <a:p>
                      <a:pPr algn="ctr"/>
                      <a:r>
                        <a:rPr lang="en-US" sz="800" dirty="0">
                          <a:solidFill>
                            <a:schemeClr val="tx1"/>
                          </a:solidFill>
                          <a:latin typeface="+mj-lt"/>
                          <a:cs typeface="Amatic SC" panose="00000500000000000000" pitchFamily="2" charset="-79"/>
                        </a:rPr>
                        <a:t>Scissors</a:t>
                      </a:r>
                    </a:p>
                    <a:p>
                      <a:pPr algn="ctr"/>
                      <a:r>
                        <a:rPr lang="en-US" sz="800" dirty="0">
                          <a:solidFill>
                            <a:schemeClr val="tx1"/>
                          </a:solidFill>
                          <a:latin typeface="+mj-lt"/>
                          <a:cs typeface="Amatic SC" panose="00000500000000000000" pitchFamily="2" charset="-79"/>
                        </a:rPr>
                        <a:t>Hammers, pegs, nuts and bolts, screws</a:t>
                      </a:r>
                    </a:p>
                    <a:p>
                      <a:pPr algn="ctr"/>
                      <a:r>
                        <a:rPr lang="en-US" sz="800" dirty="0">
                          <a:solidFill>
                            <a:schemeClr val="tx1"/>
                          </a:solidFill>
                          <a:latin typeface="+mj-lt"/>
                          <a:cs typeface="Amatic SC" panose="00000500000000000000" pitchFamily="2" charset="-79"/>
                        </a:rPr>
                        <a:t>Block play, </a:t>
                      </a:r>
                      <a:r>
                        <a:rPr lang="en-US" sz="800" dirty="0" err="1">
                          <a:solidFill>
                            <a:schemeClr val="tx1"/>
                          </a:solidFill>
                          <a:latin typeface="+mj-lt"/>
                          <a:cs typeface="Amatic SC" panose="00000500000000000000" pitchFamily="2" charset="-79"/>
                        </a:rPr>
                        <a:t>lego</a:t>
                      </a:r>
                      <a:endParaRPr lang="en-US" sz="800" dirty="0">
                        <a:solidFill>
                          <a:schemeClr val="tx1"/>
                        </a:solidFill>
                        <a:latin typeface="+mj-lt"/>
                        <a:cs typeface="Amatic SC" panose="00000500000000000000" pitchFamily="2" charset="-79"/>
                      </a:endParaRPr>
                    </a:p>
                    <a:p>
                      <a:pPr algn="ctr"/>
                      <a:r>
                        <a:rPr lang="en-US" sz="800" dirty="0">
                          <a:solidFill>
                            <a:schemeClr val="tx1"/>
                          </a:solidFill>
                          <a:latin typeface="+mj-lt"/>
                          <a:cs typeface="Amatic SC" panose="00000500000000000000" pitchFamily="2" charset="-79"/>
                        </a:rPr>
                        <a:t>Playdough</a:t>
                      </a:r>
                    </a:p>
                    <a:p>
                      <a:pPr algn="ctr"/>
                      <a:r>
                        <a:rPr lang="en-US" sz="800" dirty="0">
                          <a:solidFill>
                            <a:schemeClr val="tx1"/>
                          </a:solidFill>
                          <a:latin typeface="+mj-lt"/>
                          <a:cs typeface="Amatic SC" panose="00000500000000000000" pitchFamily="2" charset="-79"/>
                        </a:rPr>
                        <a:t>A variety of pens, paintbrushes, sponges and mark making equipment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sz="8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i="0" kern="1200" dirty="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i="0" kern="1200" dirty="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i="0" kern="1200" dirty="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r h="980597">
                <a:tc vMerge="1">
                  <a:txBody>
                    <a:bodyPr/>
                    <a:lstStyle/>
                    <a:p>
                      <a:endParaRPr lang="en-GB"/>
                    </a:p>
                  </a:txBody>
                  <a:tcPr/>
                </a:tc>
                <a:tc>
                  <a:txBody>
                    <a:bodyPr/>
                    <a:lstStyle/>
                    <a:p>
                      <a:pPr algn="ctr"/>
                      <a:r>
                        <a:rPr lang="en-US" sz="800" dirty="0">
                          <a:solidFill>
                            <a:schemeClr val="tx1"/>
                          </a:solidFill>
                          <a:latin typeface="+mj-lt"/>
                          <a:cs typeface="Amatic SC" panose="00000500000000000000" pitchFamily="2" charset="-79"/>
                        </a:rPr>
                        <a:t>Dough Disco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800" dirty="0">
                          <a:solidFill>
                            <a:schemeClr val="tx1"/>
                          </a:solidFill>
                          <a:latin typeface="+mj-lt"/>
                          <a:cs typeface="Amatic SC" panose="00000500000000000000" pitchFamily="2" charset="-79"/>
                        </a:rPr>
                        <a:t>Dough Disco.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j-lt"/>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mj-lt"/>
                        </a:rPr>
                        <a:t>Engage children in structured activities: guide them in what to draw, write or copy. </a:t>
                      </a:r>
                      <a:endParaRPr lang="en-GB" sz="8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j-lt"/>
                        </a:rPr>
                        <a:t>Handle tools, objects, construction and malleable materials with increasing control</a:t>
                      </a:r>
                    </a:p>
                    <a:p>
                      <a:pPr algn="ctr"/>
                      <a:r>
                        <a:rPr lang="en-US" sz="800" dirty="0">
                          <a:latin typeface="+mj-lt"/>
                        </a:rPr>
                        <a:t>Encourage children to draw freely.</a:t>
                      </a:r>
                    </a:p>
                    <a:p>
                      <a:pPr algn="ctr"/>
                      <a:endParaRPr lang="en-US" sz="800" b="0" i="0" kern="1200" dirty="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800" dirty="0">
                          <a:solidFill>
                            <a:schemeClr val="tx1"/>
                          </a:solidFill>
                          <a:latin typeface="+mj-lt"/>
                        </a:rPr>
                        <a:t>Hold pencil effectively with comfortable grip </a:t>
                      </a:r>
                    </a:p>
                    <a:p>
                      <a:pPr algn="ctr"/>
                      <a:r>
                        <a:rPr lang="en-US" sz="800" dirty="0">
                          <a:solidFill>
                            <a:schemeClr val="tx1"/>
                          </a:solidFill>
                          <a:latin typeface="+mj-lt"/>
                        </a:rPr>
                        <a:t>Forming recognizable letters</a:t>
                      </a:r>
                    </a:p>
                    <a:p>
                      <a:pPr algn="ctr"/>
                      <a:endParaRPr lang="en-US" sz="80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800" dirty="0">
                          <a:solidFill>
                            <a:schemeClr val="tx1"/>
                          </a:solidFill>
                          <a:latin typeface="+mj-lt"/>
                        </a:rPr>
                        <a:t>Develop pencil grip and letter formation continually </a:t>
                      </a:r>
                    </a:p>
                    <a:p>
                      <a:pPr algn="ctr" fontAlgn="base"/>
                      <a:r>
                        <a:rPr lang="en-US" sz="800" b="0" i="0" kern="1200" dirty="0">
                          <a:solidFill>
                            <a:schemeClr val="dk1"/>
                          </a:solidFill>
                          <a:effectLst/>
                          <a:latin typeface="+mj-lt"/>
                          <a:ea typeface="+mn-ea"/>
                          <a:cs typeface="+mn-cs"/>
                        </a:rPr>
                        <a:t>Use one hand consistently for fine motor tasks</a:t>
                      </a:r>
                    </a:p>
                    <a:p>
                      <a:pPr algn="ctr" fontAlgn="base"/>
                      <a:r>
                        <a:rPr lang="en-US" sz="800" b="0" i="0" kern="1200" dirty="0">
                          <a:solidFill>
                            <a:schemeClr val="dk1"/>
                          </a:solidFill>
                          <a:effectLst/>
                          <a:latin typeface="+mj-lt"/>
                          <a:ea typeface="+mn-ea"/>
                          <a:cs typeface="+mn-cs"/>
                        </a:rPr>
                        <a:t>Cut along a straight line with scissors / </a:t>
                      </a:r>
                    </a:p>
                    <a:p>
                      <a:pPr algn="ctr" fontAlgn="base"/>
                      <a:r>
                        <a:rPr lang="en-US" sz="800" b="0" i="0" kern="1200" dirty="0">
                          <a:solidFill>
                            <a:schemeClr val="dk1"/>
                          </a:solidFill>
                          <a:effectLst/>
                          <a:latin typeface="+mj-lt"/>
                          <a:ea typeface="+mn-ea"/>
                          <a:cs typeface="+mn-cs"/>
                        </a:rPr>
                        <a:t>Start to cut along a curved line, like a circle.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j-lt"/>
                          <a:cs typeface="Amatic SC" panose="00000500000000000000" pitchFamily="2" charset="-79"/>
                        </a:rPr>
                        <a:t>. </a:t>
                      </a:r>
                      <a:r>
                        <a:rPr lang="en-GB" sz="800" dirty="0">
                          <a:solidFill>
                            <a:schemeClr val="tx1"/>
                          </a:solidFill>
                          <a:latin typeface="+mj-lt"/>
                        </a:rPr>
                        <a:t>Form letters correctly</a:t>
                      </a:r>
                    </a:p>
                    <a:p>
                      <a:pPr algn="ctr" fontAlgn="base"/>
                      <a:r>
                        <a:rPr lang="en-US" sz="800" b="0" i="0" kern="1200" dirty="0">
                          <a:solidFill>
                            <a:schemeClr val="dk1"/>
                          </a:solidFill>
                          <a:effectLst/>
                          <a:latin typeface="+mj-lt"/>
                          <a:ea typeface="+mn-ea"/>
                          <a:cs typeface="+mn-cs"/>
                        </a:rPr>
                        <a:t>Cut</a:t>
                      </a:r>
                      <a:r>
                        <a:rPr lang="en-US" sz="800" b="0" i="0" kern="1200" baseline="0" dirty="0">
                          <a:solidFill>
                            <a:schemeClr val="dk1"/>
                          </a:solidFill>
                          <a:effectLst/>
                          <a:latin typeface="+mj-lt"/>
                          <a:ea typeface="+mn-ea"/>
                          <a:cs typeface="+mn-cs"/>
                        </a:rPr>
                        <a:t> a shape out using scissors</a:t>
                      </a:r>
                      <a:endParaRPr lang="en-US" sz="800" b="0" i="0" kern="1200" dirty="0">
                        <a:solidFill>
                          <a:schemeClr val="dk1"/>
                        </a:solidFill>
                        <a:effectLst/>
                        <a:latin typeface="+mj-lt"/>
                        <a:ea typeface="+mn-ea"/>
                        <a:cs typeface="+mn-cs"/>
                      </a:endParaRPr>
                    </a:p>
                    <a:p>
                      <a:pPr algn="ctr" fontAlgn="base"/>
                      <a:r>
                        <a:rPr lang="en-US" sz="800" b="0" i="0" kern="1200" dirty="0">
                          <a:solidFill>
                            <a:schemeClr val="dk1"/>
                          </a:solidFill>
                          <a:effectLst/>
                          <a:latin typeface="+mj-lt"/>
                          <a:ea typeface="+mn-ea"/>
                          <a:cs typeface="+mn-cs"/>
                        </a:rPr>
                        <a:t>Begin to draw diagonal lines, like in a triangle / Start to </a:t>
                      </a:r>
                      <a:r>
                        <a:rPr lang="en-US" sz="800" b="0" i="0" kern="1200" dirty="0" err="1">
                          <a:solidFill>
                            <a:schemeClr val="dk1"/>
                          </a:solidFill>
                          <a:effectLst/>
                          <a:latin typeface="+mj-lt"/>
                          <a:ea typeface="+mn-ea"/>
                          <a:cs typeface="+mn-cs"/>
                        </a:rPr>
                        <a:t>colour</a:t>
                      </a:r>
                      <a:r>
                        <a:rPr lang="en-US" sz="800" b="0" i="0" kern="1200" dirty="0">
                          <a:solidFill>
                            <a:schemeClr val="dk1"/>
                          </a:solidFill>
                          <a:effectLst/>
                          <a:latin typeface="+mj-lt"/>
                          <a:ea typeface="+mn-ea"/>
                          <a:cs typeface="+mn-cs"/>
                        </a:rPr>
                        <a:t> inside the lines of a picture</a:t>
                      </a:r>
                    </a:p>
                    <a:p>
                      <a:pPr algn="ctr" fontAlgn="base"/>
                      <a:r>
                        <a:rPr lang="en-US" sz="800" b="0" i="0" kern="1200" dirty="0">
                          <a:solidFill>
                            <a:schemeClr val="dk1"/>
                          </a:solidFill>
                          <a:effectLst/>
                          <a:latin typeface="+mj-lt"/>
                          <a:ea typeface="+mn-ea"/>
                          <a:cs typeface="+mn-cs"/>
                        </a:rPr>
                        <a:t>Draw pictures that are recognisable </a:t>
                      </a:r>
                    </a:p>
                    <a:p>
                      <a:pPr algn="ctr" fontAlgn="base"/>
                      <a:endParaRPr lang="en-US" sz="800" b="0" i="0" kern="1200" dirty="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3075243"/>
                  </a:ext>
                </a:extLst>
              </a:tr>
              <a:tr h="1364351">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0" dirty="0">
                          <a:solidFill>
                            <a:schemeClr val="tx1"/>
                          </a:solidFill>
                          <a:latin typeface="+mj-lt"/>
                          <a:cs typeface="Amatic SC" panose="00000500000000000000" pitchFamily="2" charset="-79"/>
                        </a:rPr>
                        <a:t>Forest Schools – see separate plans</a:t>
                      </a:r>
                    </a:p>
                    <a:p>
                      <a:pPr algn="ctr"/>
                      <a:r>
                        <a:rPr lang="en-GB" sz="800" b="0" dirty="0">
                          <a:solidFill>
                            <a:schemeClr val="tx1"/>
                          </a:solidFill>
                          <a:latin typeface="+mj-lt"/>
                          <a:cs typeface="Amatic SC" panose="00000500000000000000" pitchFamily="2" charset="-79"/>
                        </a:rPr>
                        <a:t>To climb and land safely on outdoor equipment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Forest Schools – see separate plans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To climb, balance and land safely on outdoor equipment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Forest Schools – see separate plans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To climb, balance and travel in different ways, landing safely on outdoor equipment.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Forest Schools – see separate plans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To climb, travel, balance and keep safe on equipment without hesitation.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Forest Schools – see separate plans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j-lt"/>
                          <a:ea typeface="+mn-ea"/>
                          <a:cs typeface="Amatic SC" panose="00000500000000000000" pitchFamily="2" charset="-79"/>
                        </a:rPr>
                        <a:t>Forest Schools – see separate plans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650359">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100" b="1" dirty="0">
                          <a:solidFill>
                            <a:schemeClr val="tx1"/>
                          </a:solidFill>
                          <a:latin typeface="+mj-lt"/>
                          <a:cs typeface="Amatic SC" panose="00000500000000000000" pitchFamily="2" charset="-79"/>
                        </a:rPr>
                        <a:t>CONTINUOUS</a:t>
                      </a:r>
                      <a:r>
                        <a:rPr lang="en-US" sz="1100" b="1" baseline="0" dirty="0">
                          <a:solidFill>
                            <a:schemeClr val="tx1"/>
                          </a:solidFill>
                          <a:latin typeface="+mj-lt"/>
                          <a:cs typeface="Amatic SC" panose="00000500000000000000" pitchFamily="2" charset="-79"/>
                        </a:rPr>
                        <a:t> PROVISION; </a:t>
                      </a:r>
                      <a:r>
                        <a:rPr lang="en-US" sz="800" dirty="0">
                          <a:solidFill>
                            <a:schemeClr val="tx1"/>
                          </a:solidFill>
                          <a:latin typeface="+mj-lt"/>
                          <a:cs typeface="Amatic SC" panose="00000500000000000000" pitchFamily="2" charset="-79"/>
                        </a:rPr>
                        <a:t>Cooperation games i.e. parachute games,</a:t>
                      </a:r>
                      <a:r>
                        <a:rPr lang="en-US" sz="800" baseline="0" dirty="0">
                          <a:solidFill>
                            <a:schemeClr val="tx1"/>
                          </a:solidFill>
                          <a:latin typeface="+mj-lt"/>
                          <a:cs typeface="Amatic SC" panose="00000500000000000000" pitchFamily="2" charset="-79"/>
                        </a:rPr>
                        <a:t>  </a:t>
                      </a:r>
                      <a:r>
                        <a:rPr lang="en-US" sz="800" dirty="0">
                          <a:solidFill>
                            <a:schemeClr val="tx1"/>
                          </a:solidFill>
                          <a:latin typeface="+mj-lt"/>
                          <a:cs typeface="Amatic SC" panose="00000500000000000000" pitchFamily="2" charset="-79"/>
                        </a:rPr>
                        <a:t>Climbing – outdoor equipment., </a:t>
                      </a:r>
                      <a:r>
                        <a:rPr lang="en-US" sz="800" dirty="0">
                          <a:latin typeface="+mj-lt"/>
                        </a:rPr>
                        <a:t>Help individual children to develop good personal hygiene,</a:t>
                      </a:r>
                      <a:r>
                        <a:rPr lang="en-US" sz="800" baseline="0" dirty="0">
                          <a:latin typeface="+mj-lt"/>
                        </a:rPr>
                        <a:t> </a:t>
                      </a:r>
                      <a:r>
                        <a:rPr lang="en-US" sz="800" dirty="0">
                          <a:latin typeface="+mj-lt"/>
                        </a:rPr>
                        <a:t>. Provide regular reminders about thorough handwashing and toileting. </a:t>
                      </a:r>
                      <a:r>
                        <a:rPr lang="en-US" sz="800" dirty="0">
                          <a:solidFill>
                            <a:schemeClr val="tx1"/>
                          </a:solidFill>
                          <a:latin typeface="+mj-lt"/>
                          <a:cs typeface="Amatic SC" panose="00000500000000000000" pitchFamily="2" charset="-79"/>
                        </a:rPr>
                        <a:t>Crates play- climbing,  </a:t>
                      </a:r>
                      <a:r>
                        <a:rPr lang="en-US" sz="800" dirty="0">
                          <a:latin typeface="+mj-lt"/>
                        </a:rPr>
                        <a:t>Provide a range of wheeled resources for children to balance, sit or ride on, or pull and push. Two-wheeled balance bikes and, skateboards, wheelbarrows, prams and carts are all good options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pic>
        <p:nvPicPr>
          <p:cNvPr id="6" name="Picture 2">
            <a:extLst>
              <a:ext uri="{FF2B5EF4-FFF2-40B4-BE49-F238E27FC236}">
                <a16:creationId xmlns:a16="http://schemas.microsoft.com/office/drawing/2014/main" id="{1FDA4A16-5166-4014-ABE8-69FFAAC28D1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38" t="12099" r="13494" b="7421"/>
          <a:stretch/>
        </p:blipFill>
        <p:spPr bwMode="auto">
          <a:xfrm>
            <a:off x="952078" y="135172"/>
            <a:ext cx="661569" cy="774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0966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897318564"/>
              </p:ext>
            </p:extLst>
          </p:nvPr>
        </p:nvGraphicFramePr>
        <p:xfrm>
          <a:off x="165100" y="465818"/>
          <a:ext cx="11887491" cy="6108204"/>
        </p:xfrm>
        <a:graphic>
          <a:graphicData uri="http://schemas.openxmlformats.org/drawingml/2006/table">
            <a:tbl>
              <a:tblPr firstRow="1" bandRow="1">
                <a:tableStyleId>{5C22544A-7EE6-4342-B048-85BDC9FD1C3A}</a:tableStyleId>
              </a:tblPr>
              <a:tblGrid>
                <a:gridCol w="1376024">
                  <a:extLst>
                    <a:ext uri="{9D8B030D-6E8A-4147-A177-3AD203B41FA5}">
                      <a16:colId xmlns:a16="http://schemas.microsoft.com/office/drawing/2014/main" val="385991600"/>
                    </a:ext>
                  </a:extLst>
                </a:gridCol>
                <a:gridCol w="349321">
                  <a:extLst>
                    <a:ext uri="{9D8B030D-6E8A-4147-A177-3AD203B41FA5}">
                      <a16:colId xmlns:a16="http://schemas.microsoft.com/office/drawing/2014/main" val="2213417187"/>
                    </a:ext>
                  </a:extLst>
                </a:gridCol>
                <a:gridCol w="1693691">
                  <a:extLst>
                    <a:ext uri="{9D8B030D-6E8A-4147-A177-3AD203B41FA5}">
                      <a16:colId xmlns:a16="http://schemas.microsoft.com/office/drawing/2014/main" val="2865123548"/>
                    </a:ext>
                  </a:extLst>
                </a:gridCol>
                <a:gridCol w="1693691">
                  <a:extLst>
                    <a:ext uri="{9D8B030D-6E8A-4147-A177-3AD203B41FA5}">
                      <a16:colId xmlns:a16="http://schemas.microsoft.com/office/drawing/2014/main" val="4055526146"/>
                    </a:ext>
                  </a:extLst>
                </a:gridCol>
                <a:gridCol w="1693691">
                  <a:extLst>
                    <a:ext uri="{9D8B030D-6E8A-4147-A177-3AD203B41FA5}">
                      <a16:colId xmlns:a16="http://schemas.microsoft.com/office/drawing/2014/main" val="1315738151"/>
                    </a:ext>
                  </a:extLst>
                </a:gridCol>
                <a:gridCol w="1693691">
                  <a:extLst>
                    <a:ext uri="{9D8B030D-6E8A-4147-A177-3AD203B41FA5}">
                      <a16:colId xmlns:a16="http://schemas.microsoft.com/office/drawing/2014/main" val="2709165749"/>
                    </a:ext>
                  </a:extLst>
                </a:gridCol>
                <a:gridCol w="1693691">
                  <a:extLst>
                    <a:ext uri="{9D8B030D-6E8A-4147-A177-3AD203B41FA5}">
                      <a16:colId xmlns:a16="http://schemas.microsoft.com/office/drawing/2014/main" val="2335150482"/>
                    </a:ext>
                  </a:extLst>
                </a:gridCol>
                <a:gridCol w="1693691">
                  <a:extLst>
                    <a:ext uri="{9D8B030D-6E8A-4147-A177-3AD203B41FA5}">
                      <a16:colId xmlns:a16="http://schemas.microsoft.com/office/drawing/2014/main" val="4046203905"/>
                    </a:ext>
                  </a:extLst>
                </a:gridCol>
              </a:tblGrid>
              <a:tr h="327625">
                <a:tc gridSpan="2">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464136">
                <a:tc gridSpan="2">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what</a:t>
                      </a:r>
                      <a:r>
                        <a:rPr lang="en-US" sz="14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who</a:t>
                      </a:r>
                      <a:r>
                        <a:rPr lang="en-US" sz="14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how</a:t>
                      </a:r>
                      <a:r>
                        <a:rPr lang="en-US" sz="14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where</a:t>
                      </a:r>
                      <a:r>
                        <a:rPr lang="en-US" sz="14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why</a:t>
                      </a:r>
                      <a:r>
                        <a:rPr lang="en-US" sz="14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when</a:t>
                      </a:r>
                      <a:r>
                        <a:rPr lang="en-US" sz="14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627948">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8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passion for reading</a:t>
                      </a:r>
                    </a:p>
                    <a:p>
                      <a:pPr algn="ctr"/>
                      <a:r>
                        <a:rPr lang="en-US" sz="800" b="0" dirty="0">
                          <a:latin typeface="+mn-lt"/>
                          <a:cs typeface="Amatic SC" panose="00000500000000000000" pitchFamily="2" charset="-79"/>
                        </a:rPr>
                        <a:t>Children will visit the library weekly </a:t>
                      </a:r>
                    </a:p>
                    <a:p>
                      <a:pPr algn="ctr"/>
                      <a:endParaRPr lang="en-US" sz="2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rowSpan="2">
                  <a:txBody>
                    <a:bodyPr/>
                    <a:lstStyle/>
                    <a:p>
                      <a:pPr algn="ctr"/>
                      <a:r>
                        <a:rPr lang="en-US" sz="1600" b="1" dirty="0">
                          <a:latin typeface="Amatic SC" panose="00000500000000000000" pitchFamily="2" charset="-79"/>
                          <a:cs typeface="Amatic SC" panose="00000500000000000000" pitchFamily="2" charset="-79"/>
                        </a:rPr>
                        <a:t>Skills</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mj-lt"/>
                        </a:rPr>
                        <a:t>It is crucial for children to develop </a:t>
                      </a:r>
                      <a:r>
                        <a:rPr lang="en-US" sz="1000" b="1" dirty="0">
                          <a:latin typeface="+mj-lt"/>
                        </a:rPr>
                        <a:t>a life-long love of reading</a:t>
                      </a:r>
                      <a:r>
                        <a:rPr lang="en-US" sz="1000" dirty="0">
                          <a:latin typeface="+mj-lt"/>
                        </a:rPr>
                        <a:t>. Reading consists of two dimensions: </a:t>
                      </a:r>
                      <a:r>
                        <a:rPr lang="en-US" sz="1000" b="1" dirty="0">
                          <a:latin typeface="+mj-lt"/>
                        </a:rPr>
                        <a:t>language comprehension and word reading</a:t>
                      </a:r>
                      <a:r>
                        <a:rPr lang="en-US" sz="1000" dirty="0">
                          <a:latin typeface="+mj-lt"/>
                        </a:rPr>
                        <a:t>. Language comprehension (necessary for both reading and writing) starts from birth. It only develops when adults talk with children about the world around them and the books (stories and non-fiction) they read with them, and </a:t>
                      </a:r>
                      <a:r>
                        <a:rPr lang="en-US" sz="1000" b="1" dirty="0">
                          <a:latin typeface="+mj-lt"/>
                        </a:rPr>
                        <a:t>enjoy rhymes, poems and songs together</a:t>
                      </a:r>
                      <a:r>
                        <a:rPr lang="en-US" sz="1000" dirty="0">
                          <a:latin typeface="+mj-lt"/>
                        </a:rPr>
                        <a:t>. Skilled word reading, taught later, involves both the speedy working out of the pronunciation of unfamiliar printed words (</a:t>
                      </a:r>
                      <a:r>
                        <a:rPr lang="en-US" sz="1000" b="1" dirty="0">
                          <a:latin typeface="+mj-lt"/>
                        </a:rPr>
                        <a:t>decoding)</a:t>
                      </a:r>
                      <a:r>
                        <a:rPr lang="en-US" sz="1000" dirty="0">
                          <a:latin typeface="+mj-lt"/>
                        </a:rPr>
                        <a:t> and the </a:t>
                      </a:r>
                      <a:r>
                        <a:rPr lang="en-US" sz="1000" b="1" dirty="0">
                          <a:latin typeface="+mj-lt"/>
                        </a:rPr>
                        <a:t>speedy recognition of familiar printed words. </a:t>
                      </a:r>
                      <a:r>
                        <a:rPr lang="en-US" sz="1000" dirty="0">
                          <a:latin typeface="+mj-lt"/>
                        </a:rPr>
                        <a:t>Writing involves</a:t>
                      </a:r>
                      <a:r>
                        <a:rPr lang="en-US" sz="1000" b="1" dirty="0">
                          <a:latin typeface="+mj-lt"/>
                        </a:rPr>
                        <a:t> transcription </a:t>
                      </a:r>
                      <a:r>
                        <a:rPr lang="en-US" sz="1000" dirty="0">
                          <a:latin typeface="+mj-lt"/>
                        </a:rPr>
                        <a:t>(spelling and handwriting) and composition (articulating ideas and structuring them in speech, before writing)</a:t>
                      </a:r>
                      <a:endParaRPr lang="en-US" sz="1000"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2293512">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vMerge="1">
                  <a:txBody>
                    <a:bodyPr/>
                    <a:lstStyle/>
                    <a:p>
                      <a:endParaRPr lang="en-GB"/>
                    </a:p>
                  </a:txBody>
                  <a:tcPr/>
                </a:tc>
                <a:tc>
                  <a:txBody>
                    <a:bodyPr/>
                    <a:lstStyle/>
                    <a:p>
                      <a:pPr marL="171450" indent="-171450">
                        <a:lnSpc>
                          <a:spcPct val="100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I can show a preference for a book, song or rhyme.</a:t>
                      </a:r>
                    </a:p>
                    <a:p>
                      <a:pPr marL="171450" indent="-171450">
                        <a:lnSpc>
                          <a:spcPct val="100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Listens to familiar stories and able to recall some facts.</a:t>
                      </a:r>
                    </a:p>
                    <a:p>
                      <a:pPr>
                        <a:lnSpc>
                          <a:spcPct val="100000"/>
                        </a:lnSpc>
                        <a:spcAft>
                          <a:spcPts val="0"/>
                        </a:spcAft>
                      </a:pPr>
                      <a:r>
                        <a:rPr lang="en-GB" sz="1000" kern="1200" dirty="0">
                          <a:solidFill>
                            <a:schemeClr val="dk1"/>
                          </a:solidFill>
                          <a:effectLst/>
                          <a:latin typeface="+mj-lt"/>
                          <a:ea typeface="+mn-ea"/>
                          <a:cs typeface="+mn-cs"/>
                        </a:rPr>
                        <a:t> </a:t>
                      </a:r>
                      <a:endParaRPr lang="en-GB" sz="1000" dirty="0">
                        <a:effectLst/>
                        <a:latin typeface="+mj-lt"/>
                        <a:ea typeface="Calibri" panose="020F0502020204030204" pitchFamily="34" charset="0"/>
                        <a:cs typeface="Times New Roman" panose="02020603050405020304" pitchFamily="18" charset="0"/>
                      </a:endParaRPr>
                    </a:p>
                    <a:p>
                      <a:pPr algn="ctr"/>
                      <a:endParaRPr lang="en-GB" sz="10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I can talk about events and characters in a story read to me.</a:t>
                      </a:r>
                    </a:p>
                    <a:p>
                      <a:pPr marL="171450" indent="-171450" algn="l">
                        <a:lnSpc>
                          <a:spcPct val="100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I can join in with rhymes and stories.  I can fill in missing words from well-known rhymes</a:t>
                      </a:r>
                      <a:endParaRPr lang="en-GB" sz="1000" i="1" kern="1200" dirty="0">
                        <a:solidFill>
                          <a:schemeClr val="dk1"/>
                        </a:solidFill>
                        <a:effectLst/>
                        <a:latin typeface="+mj-lt"/>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I can show interest and answer  simple questions about the text</a:t>
                      </a:r>
                      <a:endParaRPr lang="en-GB" sz="1000" dirty="0">
                        <a:solidFill>
                          <a:schemeClr val="tx1"/>
                        </a:solidFill>
                        <a:latin typeface="+mj-lt"/>
                        <a:cs typeface="Amatic SC" panose="00000500000000000000" pitchFamily="2" charset="-79"/>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I use words that I know to check my reading makes sense</a:t>
                      </a:r>
                      <a:endParaRPr lang="en-GB" sz="1000" kern="1200" dirty="0">
                        <a:solidFill>
                          <a:schemeClr val="dk1"/>
                        </a:solidFill>
                        <a:effectLst/>
                        <a:latin typeface="+mj-lt"/>
                        <a:ea typeface="+mn-ea"/>
                        <a:cs typeface="Times New Roman" panose="02020603050405020304" pitchFamily="18"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Listens to stories and is beginning to anticipate what may happen next.  </a:t>
                      </a:r>
                    </a:p>
                    <a:p>
                      <a:pPr algn="ctr">
                        <a:lnSpc>
                          <a:spcPct val="115000"/>
                        </a:lnSpc>
                        <a:spcAft>
                          <a:spcPts val="1000"/>
                        </a:spcAft>
                      </a:pP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spcAft>
                          <a:spcPts val="0"/>
                        </a:spcAft>
                        <a:buFont typeface="Arial" panose="020B0604020202020204" pitchFamily="34" charset="0"/>
                        <a:buChar char="•"/>
                      </a:pPr>
                      <a:r>
                        <a:rPr lang="en-GB" sz="1000" kern="1200" dirty="0">
                          <a:solidFill>
                            <a:schemeClr val="dk1"/>
                          </a:solidFill>
                          <a:effectLst/>
                          <a:latin typeface="+mj-lt"/>
                          <a:ea typeface="+mn-ea"/>
                          <a:cs typeface="+mn-cs"/>
                        </a:rPr>
                        <a:t>I can demonstrate understanding when talking about what I have read</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I can repeat words or phrases to check my reading</a:t>
                      </a:r>
                      <a:endParaRPr lang="en-GB" sz="1000" i="1" dirty="0">
                        <a:effectLst/>
                        <a:latin typeface="+mj-lt"/>
                        <a:ea typeface="Calibri" panose="020F0502020204030204" pitchFamily="34" charset="0"/>
                        <a:cs typeface="Times New Roman" panose="02020603050405020304" pitchFamily="18" charset="0"/>
                      </a:endParaRPr>
                    </a:p>
                    <a:p>
                      <a:pPr algn="ctr">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am beginning to notice if my reading makes sense and looks right</a:t>
                      </a:r>
                    </a:p>
                    <a:p>
                      <a:pPr marL="171450" indent="-171450" algn="l">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think about what I already know to help me with my reading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ffectLst/>
                          <a:latin typeface="+mj-lt"/>
                          <a:ea typeface="Calibri" panose="020F0502020204030204" pitchFamily="34" charset="0"/>
                          <a:cs typeface="Times New Roman" panose="02020603050405020304" pitchFamily="18" charset="0"/>
                        </a:rPr>
                        <a:t>I can sometimes notice errors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I know that illustrations can help me make sense of my reading</a:t>
                      </a:r>
                      <a:endParaRPr lang="en-GB" sz="1000" dirty="0">
                        <a:solidFill>
                          <a:schemeClr val="tx1"/>
                        </a:solidFill>
                        <a:latin typeface="+mj-lt"/>
                        <a:cs typeface="Amatic SC" panose="00000500000000000000" pitchFamily="2" charset="-79"/>
                      </a:endParaRPr>
                    </a:p>
                    <a:p>
                      <a:pPr algn="ctr">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ffectLst/>
                          <a:latin typeface="+mj-lt"/>
                          <a:ea typeface="Calibri" panose="020F0502020204030204" pitchFamily="34" charset="0"/>
                          <a:cs typeface="Times New Roman" panose="02020603050405020304" pitchFamily="18" charset="0"/>
                        </a:rPr>
                        <a:t>I can demonstrate understanding of what has been read to me by retelling stories &amp; narratives using my own words &amp; recently introduced vocabulary (ELG)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I can use &amp; understand recently introduced vocabulary during discussions about stories, non-fiction, rhymes &amp; poems and during role-play (ELG)</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a:solidFill>
                          <a:schemeClr val="dk1"/>
                        </a:solidFill>
                        <a:effectLst/>
                        <a:latin typeface="+mj-lt"/>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r h="2084844">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b="1" dirty="0">
                          <a:latin typeface="Amatic SC" panose="00000500000000000000" pitchFamily="2" charset="-79"/>
                          <a:cs typeface="Amatic SC" panose="00000500000000000000" pitchFamily="2" charset="-79"/>
                        </a:rPr>
                        <a:t>Knowledge</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buFont typeface="Arial" panose="020B0604020202020204" pitchFamily="34" charset="0"/>
                        <a:buChar char="•"/>
                      </a:pPr>
                      <a:r>
                        <a:rPr lang="en-GB" sz="1000" kern="1200" dirty="0">
                          <a:solidFill>
                            <a:schemeClr val="dk1"/>
                          </a:solidFill>
                          <a:effectLst/>
                          <a:latin typeface="+mj-lt"/>
                          <a:ea typeface="+mn-ea"/>
                          <a:cs typeface="+mn-cs"/>
                        </a:rPr>
                        <a:t>To know words can be written.</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Knows how to sequence familiar stories. </a:t>
                      </a: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000" kern="1200" dirty="0">
                          <a:solidFill>
                            <a:schemeClr val="dk1"/>
                          </a:solidFill>
                          <a:effectLst/>
                          <a:latin typeface="+mj-lt"/>
                          <a:ea typeface="+mn-ea"/>
                          <a:cs typeface="+mn-cs"/>
                        </a:rPr>
                        <a:t>Knows how to sequence familiar stories.</a:t>
                      </a:r>
                      <a:r>
                        <a:rPr lang="en-GB" sz="1000" b="1" kern="1200" dirty="0">
                          <a:solidFill>
                            <a:schemeClr val="dk1"/>
                          </a:solidFill>
                          <a:effectLst/>
                          <a:latin typeface="+mj-lt"/>
                          <a:ea typeface="+mn-ea"/>
                          <a:cs typeface="+mn-cs"/>
                        </a:rPr>
                        <a:t> </a:t>
                      </a:r>
                      <a:endParaRPr lang="en-GB" sz="1000" kern="1200" dirty="0">
                        <a:solidFill>
                          <a:schemeClr val="dk1"/>
                        </a:solidFill>
                        <a:effectLst/>
                        <a:latin typeface="+mj-lt"/>
                        <a:ea typeface="+mn-ea"/>
                        <a:cs typeface="+mn-cs"/>
                      </a:endParaRPr>
                    </a:p>
                    <a:p>
                      <a:pPr algn="ctr">
                        <a:lnSpc>
                          <a:spcPct val="107000"/>
                        </a:lnSpc>
                        <a:spcAft>
                          <a:spcPts val="0"/>
                        </a:spcAft>
                      </a:pPr>
                      <a:endParaRPr lang="en-GB" sz="1000" kern="1200" dirty="0">
                        <a:solidFill>
                          <a:schemeClr val="dk1"/>
                        </a:solidFill>
                        <a:effectLst/>
                        <a:latin typeface="+mj-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171450" indent="-171450" algn="l">
                        <a:lnSpc>
                          <a:spcPct val="115000"/>
                        </a:lnSpc>
                        <a:spcAft>
                          <a:spcPts val="1000"/>
                        </a:spcAft>
                        <a:buFont typeface="Arial" panose="020B0604020202020204" pitchFamily="34" charset="0"/>
                        <a:buChar char="•"/>
                      </a:pPr>
                      <a:r>
                        <a:rPr lang="en-GB" sz="1000" dirty="0">
                          <a:effectLst/>
                          <a:latin typeface="+mj-lt"/>
                          <a:cs typeface="Arial" panose="020B0604020202020204" pitchFamily="34" charset="0"/>
                        </a:rPr>
                        <a:t>To know that a sentence starts with a capital letter and ends with a full stop.</a:t>
                      </a:r>
                      <a:endParaRPr lang="en-GB" sz="1000" dirty="0">
                        <a:effectLst/>
                        <a:latin typeface="+mj-lt"/>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171450" indent="-171450" algn="l">
                        <a:lnSpc>
                          <a:spcPct val="115000"/>
                        </a:lnSpc>
                        <a:spcAft>
                          <a:spcPts val="1000"/>
                        </a:spcAft>
                        <a:buFont typeface="Arial" panose="020B0604020202020204" pitchFamily="34" charset="0"/>
                        <a:buChar char="•"/>
                      </a:pPr>
                      <a:r>
                        <a:rPr lang="en-GB" sz="1000" dirty="0">
                          <a:effectLst/>
                          <a:latin typeface="+mj-lt"/>
                          <a:ea typeface="Calibri" panose="020F0502020204030204" pitchFamily="34" charset="0"/>
                          <a:cs typeface="Arial" panose="020B0604020202020204" pitchFamily="34" charset="0"/>
                        </a:rPr>
                        <a:t>To know that a sentence starts with a capital letter and ends with a full stop.</a:t>
                      </a:r>
                      <a:endParaRPr lang="en-GB" sz="1000" dirty="0">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Knows how to use learnt words and phrases to discuss familiar stories or during role play.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effectLst/>
                        <a:latin typeface="+mj-lt"/>
                        <a:ea typeface="Calibri" panose="020F0502020204030204" pitchFamily="34" charset="0"/>
                        <a:cs typeface="Amatic SC" panose="00000500000000000000" pitchFamily="2" charset="-79"/>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7000"/>
                        </a:lnSpc>
                        <a:spcAft>
                          <a:spcPts val="800"/>
                        </a:spcAft>
                      </a:pPr>
                      <a:endParaRPr lang="en-GB" sz="100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74909330"/>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pic>
        <p:nvPicPr>
          <p:cNvPr id="6" name="Picture 2">
            <a:extLst>
              <a:ext uri="{FF2B5EF4-FFF2-40B4-BE49-F238E27FC236}">
                <a16:creationId xmlns:a16="http://schemas.microsoft.com/office/drawing/2014/main" id="{69B593B0-9B76-4372-9C2B-20BB483FB4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38" t="12099" r="13494" b="7421"/>
          <a:stretch/>
        </p:blipFill>
        <p:spPr bwMode="auto">
          <a:xfrm>
            <a:off x="560344" y="140426"/>
            <a:ext cx="555712" cy="650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7038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28771037"/>
              </p:ext>
            </p:extLst>
          </p:nvPr>
        </p:nvGraphicFramePr>
        <p:xfrm>
          <a:off x="165100" y="465818"/>
          <a:ext cx="11874500" cy="6280094"/>
        </p:xfrm>
        <a:graphic>
          <a:graphicData uri="http://schemas.openxmlformats.org/drawingml/2006/table">
            <a:tbl>
              <a:tblPr firstRow="1" bandRow="1">
                <a:tableStyleId>{5C22544A-7EE6-4342-B048-85BDC9FD1C3A}</a:tableStyleId>
              </a:tblPr>
              <a:tblGrid>
                <a:gridCol w="1316228">
                  <a:extLst>
                    <a:ext uri="{9D8B030D-6E8A-4147-A177-3AD203B41FA5}">
                      <a16:colId xmlns:a16="http://schemas.microsoft.com/office/drawing/2014/main" val="385991600"/>
                    </a:ext>
                  </a:extLst>
                </a:gridCol>
                <a:gridCol w="338328">
                  <a:extLst>
                    <a:ext uri="{9D8B030D-6E8A-4147-A177-3AD203B41FA5}">
                      <a16:colId xmlns:a16="http://schemas.microsoft.com/office/drawing/2014/main" val="2744093436"/>
                    </a:ext>
                  </a:extLst>
                </a:gridCol>
                <a:gridCol w="1703324">
                  <a:extLst>
                    <a:ext uri="{9D8B030D-6E8A-4147-A177-3AD203B41FA5}">
                      <a16:colId xmlns:a16="http://schemas.microsoft.com/office/drawing/2014/main" val="2865123548"/>
                    </a:ext>
                  </a:extLst>
                </a:gridCol>
                <a:gridCol w="1703324">
                  <a:extLst>
                    <a:ext uri="{9D8B030D-6E8A-4147-A177-3AD203B41FA5}">
                      <a16:colId xmlns:a16="http://schemas.microsoft.com/office/drawing/2014/main" val="4055526146"/>
                    </a:ext>
                  </a:extLst>
                </a:gridCol>
                <a:gridCol w="1703324">
                  <a:extLst>
                    <a:ext uri="{9D8B030D-6E8A-4147-A177-3AD203B41FA5}">
                      <a16:colId xmlns:a16="http://schemas.microsoft.com/office/drawing/2014/main" val="1315738151"/>
                    </a:ext>
                  </a:extLst>
                </a:gridCol>
                <a:gridCol w="1703324">
                  <a:extLst>
                    <a:ext uri="{9D8B030D-6E8A-4147-A177-3AD203B41FA5}">
                      <a16:colId xmlns:a16="http://schemas.microsoft.com/office/drawing/2014/main" val="2709165749"/>
                    </a:ext>
                  </a:extLst>
                </a:gridCol>
                <a:gridCol w="1703324">
                  <a:extLst>
                    <a:ext uri="{9D8B030D-6E8A-4147-A177-3AD203B41FA5}">
                      <a16:colId xmlns:a16="http://schemas.microsoft.com/office/drawing/2014/main" val="2335150482"/>
                    </a:ext>
                  </a:extLst>
                </a:gridCol>
                <a:gridCol w="1703324">
                  <a:extLst>
                    <a:ext uri="{9D8B030D-6E8A-4147-A177-3AD203B41FA5}">
                      <a16:colId xmlns:a16="http://schemas.microsoft.com/office/drawing/2014/main" val="4046203905"/>
                    </a:ext>
                  </a:extLst>
                </a:gridCol>
              </a:tblGrid>
              <a:tr h="333794">
                <a:tc gridSpan="2">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472874">
                <a:tc gridSpan="2">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what</a:t>
                      </a:r>
                      <a:r>
                        <a:rPr lang="en-US" sz="14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who</a:t>
                      </a:r>
                      <a:r>
                        <a:rPr lang="en-US" sz="14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how</a:t>
                      </a:r>
                      <a:r>
                        <a:rPr lang="en-US" sz="14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where</a:t>
                      </a:r>
                      <a:r>
                        <a:rPr lang="en-US" sz="14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why</a:t>
                      </a:r>
                      <a:r>
                        <a:rPr lang="en-US" sz="14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when</a:t>
                      </a:r>
                      <a:r>
                        <a:rPr lang="en-US" sz="14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639771">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p>
                      <a:pPr algn="ctr"/>
                      <a:r>
                        <a:rPr lang="en-US" sz="800" b="0" i="0" kern="1200" dirty="0">
                          <a:solidFill>
                            <a:schemeClr val="dk1"/>
                          </a:solidFill>
                          <a:effectLst/>
                          <a:latin typeface="+mn-lt"/>
                          <a:ea typeface="+mn-ea"/>
                          <a:cs typeface="+mn-cs"/>
                        </a:rPr>
                        <a:t>Children will be working in different groups for Read Write Inc. SH – Focus on consolidation of set 1 sounds and Set 2 Sounds, Green words . Ditty sheets, introduction of Red Ditty Books and Purple books for more confident readers.</a:t>
                      </a:r>
                      <a:endParaRPr lang="en-GB" sz="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rowSpan="2">
                  <a:txBody>
                    <a:bodyPr/>
                    <a:lstStyle/>
                    <a:p>
                      <a:pPr algn="ctr"/>
                      <a:r>
                        <a:rPr lang="en-GB" sz="1600" b="1" dirty="0">
                          <a:latin typeface="Amatic SC" panose="00000500000000000000" pitchFamily="2" charset="-79"/>
                          <a:cs typeface="Amatic SC" panose="00000500000000000000" pitchFamily="2" charset="-79"/>
                        </a:rPr>
                        <a:t>Skills</a:t>
                      </a: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mj-lt"/>
                        </a:rPr>
                        <a:t>It is crucial for children to develop </a:t>
                      </a:r>
                      <a:r>
                        <a:rPr lang="en-US" sz="1000" b="1" dirty="0">
                          <a:latin typeface="+mj-lt"/>
                        </a:rPr>
                        <a:t>a life-long love of reading</a:t>
                      </a:r>
                      <a:r>
                        <a:rPr lang="en-US" sz="1000" dirty="0">
                          <a:latin typeface="+mj-lt"/>
                        </a:rPr>
                        <a:t>. Reading consists of two dimensions: </a:t>
                      </a:r>
                      <a:r>
                        <a:rPr lang="en-US" sz="1000" b="1" dirty="0">
                          <a:latin typeface="+mj-lt"/>
                        </a:rPr>
                        <a:t>language comprehension and word reading</a:t>
                      </a:r>
                      <a:r>
                        <a:rPr lang="en-US" sz="1000" dirty="0">
                          <a:latin typeface="+mj-lt"/>
                        </a:rPr>
                        <a:t>. Language comprehension (necessary for both reading and writing) starts from birth. It only develops when adults talk with children about the world around them and the books (stories and non-fiction) they read with them, and </a:t>
                      </a:r>
                      <a:r>
                        <a:rPr lang="en-US" sz="1000" b="1" dirty="0">
                          <a:latin typeface="+mj-lt"/>
                        </a:rPr>
                        <a:t>enjoy rhymes, poems and songs together</a:t>
                      </a:r>
                      <a:r>
                        <a:rPr lang="en-US" sz="1000" dirty="0">
                          <a:latin typeface="+mj-lt"/>
                        </a:rPr>
                        <a:t>. Skilled word reading, taught later, involves both the speedy working out of the pronunciation of unfamiliar printed words (</a:t>
                      </a:r>
                      <a:r>
                        <a:rPr lang="en-US" sz="1000" b="1" dirty="0">
                          <a:latin typeface="+mj-lt"/>
                        </a:rPr>
                        <a:t>decoding)</a:t>
                      </a:r>
                      <a:r>
                        <a:rPr lang="en-US" sz="1000" dirty="0">
                          <a:latin typeface="+mj-lt"/>
                        </a:rPr>
                        <a:t> and the </a:t>
                      </a:r>
                      <a:r>
                        <a:rPr lang="en-US" sz="1000" b="1" dirty="0">
                          <a:latin typeface="+mj-lt"/>
                        </a:rPr>
                        <a:t>speedy recognition of familiar printed words. </a:t>
                      </a:r>
                      <a:r>
                        <a:rPr lang="en-US" sz="1000" dirty="0">
                          <a:latin typeface="+mj-lt"/>
                        </a:rPr>
                        <a:t>Writing involves</a:t>
                      </a:r>
                      <a:r>
                        <a:rPr lang="en-US" sz="1000" b="1" dirty="0">
                          <a:latin typeface="+mj-lt"/>
                        </a:rPr>
                        <a:t> transcription </a:t>
                      </a:r>
                      <a:r>
                        <a:rPr lang="en-US" sz="1000" dirty="0">
                          <a:latin typeface="+mj-lt"/>
                        </a:rPr>
                        <a:t>(spelling and handwriting) and composition (articulating ideas and structuring them in speech, before writing)</a:t>
                      </a:r>
                      <a:endParaRPr lang="en-US" sz="1000"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3489535">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vMerge="1">
                  <a:txBody>
                    <a:bodyPr/>
                    <a:lstStyle/>
                    <a:p>
                      <a:endParaRPr lang="en-GB"/>
                    </a:p>
                  </a:txBody>
                  <a:tcPr/>
                </a:tc>
                <a:tc>
                  <a:txBody>
                    <a:bodyPr/>
                    <a:lstStyle/>
                    <a:p>
                      <a:pPr algn="ctr">
                        <a:lnSpc>
                          <a:spcPct val="107000"/>
                        </a:lnSpc>
                        <a:spcAft>
                          <a:spcPts val="0"/>
                        </a:spcAft>
                      </a:pPr>
                      <a:r>
                        <a:rPr lang="en-GB" sz="1000" b="1" dirty="0">
                          <a:solidFill>
                            <a:schemeClr val="tx1"/>
                          </a:solidFill>
                          <a:effectLst/>
                          <a:latin typeface="+mj-lt"/>
                          <a:ea typeface="Calibri" panose="020F0502020204030204" pitchFamily="34" charset="0"/>
                          <a:cs typeface="Amatic SC" panose="00000500000000000000" pitchFamily="2" charset="-79"/>
                        </a:rPr>
                        <a:t>Letters &amp; Sounds</a:t>
                      </a:r>
                    </a:p>
                    <a:p>
                      <a:pPr algn="l">
                        <a:lnSpc>
                          <a:spcPct val="107000"/>
                        </a:lnSpc>
                        <a:spcAft>
                          <a:spcPts val="0"/>
                        </a:spcAft>
                      </a:pPr>
                      <a:r>
                        <a:rPr lang="en-GB" sz="1000" dirty="0">
                          <a:effectLst/>
                          <a:latin typeface="+mj-lt"/>
                          <a:ea typeface="Calibri" panose="020F0502020204030204" pitchFamily="34" charset="0"/>
                          <a:cs typeface="Times New Roman" panose="02020603050405020304" pitchFamily="18" charset="0"/>
                        </a:rPr>
                        <a:t>Week 1 – Phase 1 activities</a:t>
                      </a:r>
                    </a:p>
                    <a:p>
                      <a:pPr algn="l">
                        <a:lnSpc>
                          <a:spcPct val="107000"/>
                        </a:lnSpc>
                        <a:spcAft>
                          <a:spcPts val="0"/>
                        </a:spcAft>
                      </a:pPr>
                      <a:r>
                        <a:rPr lang="en-GB" sz="1000" dirty="0">
                          <a:effectLst/>
                          <a:latin typeface="+mj-lt"/>
                          <a:ea typeface="Calibri" panose="020F0502020204030204" pitchFamily="34" charset="0"/>
                          <a:cs typeface="Times New Roman" panose="02020603050405020304" pitchFamily="18" charset="0"/>
                        </a:rPr>
                        <a:t> </a:t>
                      </a:r>
                      <a:r>
                        <a:rPr lang="en-GB" sz="1000" dirty="0" err="1">
                          <a:effectLst/>
                          <a:latin typeface="+mj-lt"/>
                          <a:ea typeface="Calibri" panose="020F0502020204030204" pitchFamily="34" charset="0"/>
                          <a:cs typeface="Times New Roman" panose="02020603050405020304" pitchFamily="18" charset="0"/>
                        </a:rPr>
                        <a:t>satp</a:t>
                      </a:r>
                      <a:r>
                        <a:rPr lang="en-GB" sz="1000" dirty="0">
                          <a:effectLst/>
                          <a:latin typeface="+mj-lt"/>
                          <a:ea typeface="Calibri" panose="020F0502020204030204" pitchFamily="34" charset="0"/>
                          <a:cs typeface="Times New Roman" panose="02020603050405020304" pitchFamily="18" charset="0"/>
                        </a:rPr>
                        <a:t>     </a:t>
                      </a:r>
                      <a:r>
                        <a:rPr lang="en-GB" sz="1000" dirty="0" err="1">
                          <a:effectLst/>
                          <a:latin typeface="+mj-lt"/>
                          <a:ea typeface="Calibri" panose="020F0502020204030204" pitchFamily="34" charset="0"/>
                          <a:cs typeface="Times New Roman" panose="02020603050405020304" pitchFamily="18" charset="0"/>
                        </a:rPr>
                        <a:t>inmd</a:t>
                      </a:r>
                      <a:r>
                        <a:rPr lang="en-GB" sz="1000" dirty="0">
                          <a:effectLst/>
                          <a:latin typeface="+mj-lt"/>
                          <a:ea typeface="Calibri" panose="020F0502020204030204" pitchFamily="34" charset="0"/>
                          <a:cs typeface="Times New Roman" panose="02020603050405020304" pitchFamily="18" charset="0"/>
                        </a:rPr>
                        <a:t>   </a:t>
                      </a:r>
                      <a:r>
                        <a:rPr lang="en-GB" sz="1000" dirty="0" err="1">
                          <a:effectLst/>
                          <a:latin typeface="+mj-lt"/>
                          <a:ea typeface="Calibri" panose="020F0502020204030204" pitchFamily="34" charset="0"/>
                          <a:cs typeface="Times New Roman" panose="02020603050405020304" pitchFamily="18" charset="0"/>
                        </a:rPr>
                        <a:t>gock</a:t>
                      </a:r>
                      <a:r>
                        <a:rPr lang="en-GB" sz="1000" dirty="0">
                          <a:effectLst/>
                          <a:latin typeface="+mj-lt"/>
                          <a:ea typeface="Calibri" panose="020F0502020204030204" pitchFamily="34" charset="0"/>
                          <a:cs typeface="Times New Roman" panose="02020603050405020304" pitchFamily="18" charset="0"/>
                        </a:rPr>
                        <a:t>    </a:t>
                      </a:r>
                      <a:r>
                        <a:rPr lang="en-GB" sz="1000" dirty="0" err="1">
                          <a:effectLst/>
                          <a:latin typeface="+mj-lt"/>
                          <a:ea typeface="Calibri" panose="020F0502020204030204" pitchFamily="34" charset="0"/>
                          <a:cs typeface="Times New Roman" panose="02020603050405020304" pitchFamily="18" charset="0"/>
                        </a:rPr>
                        <a:t>ckeur</a:t>
                      </a:r>
                      <a:r>
                        <a:rPr lang="en-GB" sz="1000" dirty="0">
                          <a:effectLst/>
                          <a:latin typeface="+mj-lt"/>
                          <a:ea typeface="Calibri" panose="020F0502020204030204" pitchFamily="34" charset="0"/>
                          <a:cs typeface="Times New Roman" panose="02020603050405020304" pitchFamily="18" charset="0"/>
                        </a:rPr>
                        <a:t> </a:t>
                      </a:r>
                    </a:p>
                    <a:p>
                      <a:pPr algn="l">
                        <a:lnSpc>
                          <a:spcPct val="107000"/>
                        </a:lnSpc>
                        <a:spcAft>
                          <a:spcPts val="0"/>
                        </a:spcAft>
                      </a:pPr>
                      <a:r>
                        <a:rPr lang="en-GB" sz="1000" dirty="0">
                          <a:effectLst/>
                          <a:latin typeface="+mj-lt"/>
                          <a:ea typeface="Calibri" panose="020F0502020204030204" pitchFamily="34" charset="0"/>
                          <a:cs typeface="Times New Roman" panose="02020603050405020304" pitchFamily="18" charset="0"/>
                        </a:rPr>
                        <a:t>Tricky words to, the</a:t>
                      </a:r>
                    </a:p>
                    <a:p>
                      <a:pPr algn="l">
                        <a:lnSpc>
                          <a:spcPct val="107000"/>
                        </a:lnSpc>
                        <a:spcAft>
                          <a:spcPts val="0"/>
                        </a:spcAft>
                      </a:pPr>
                      <a:r>
                        <a:rPr lang="en-GB" sz="1000" dirty="0" err="1">
                          <a:effectLst/>
                          <a:latin typeface="+mj-lt"/>
                          <a:ea typeface="Calibri" panose="020F0502020204030204" pitchFamily="34" charset="0"/>
                          <a:cs typeface="Times New Roman" panose="02020603050405020304" pitchFamily="18" charset="0"/>
                        </a:rPr>
                        <a:t>Hbfl</a:t>
                      </a:r>
                      <a:r>
                        <a:rPr lang="en-GB" sz="1000" dirty="0">
                          <a:effectLst/>
                          <a:latin typeface="+mj-lt"/>
                          <a:ea typeface="Calibri" panose="020F0502020204030204" pitchFamily="34" charset="0"/>
                          <a:cs typeface="Times New Roman" panose="02020603050405020304" pitchFamily="18" charset="0"/>
                        </a:rPr>
                        <a:t>    </a:t>
                      </a:r>
                      <a:r>
                        <a:rPr lang="en-GB" sz="1000" dirty="0" err="1">
                          <a:effectLst/>
                          <a:latin typeface="+mj-lt"/>
                          <a:ea typeface="Calibri" panose="020F0502020204030204" pitchFamily="34" charset="0"/>
                          <a:cs typeface="Times New Roman" panose="02020603050405020304" pitchFamily="18" charset="0"/>
                        </a:rPr>
                        <a:t>ff,ll,ss</a:t>
                      </a:r>
                      <a:r>
                        <a:rPr lang="en-GB" sz="1000" dirty="0">
                          <a:effectLst/>
                          <a:latin typeface="+mj-lt"/>
                          <a:ea typeface="Calibri" panose="020F0502020204030204" pitchFamily="34" charset="0"/>
                          <a:cs typeface="Times New Roman" panose="02020603050405020304" pitchFamily="18" charset="0"/>
                        </a:rPr>
                        <a:t> </a:t>
                      </a:r>
                    </a:p>
                    <a:p>
                      <a:pPr algn="l">
                        <a:lnSpc>
                          <a:spcPct val="107000"/>
                        </a:lnSpc>
                        <a:spcAft>
                          <a:spcPts val="0"/>
                        </a:spcAft>
                      </a:pPr>
                      <a:r>
                        <a:rPr lang="en-GB" sz="1000" dirty="0">
                          <a:effectLst/>
                          <a:latin typeface="+mj-lt"/>
                          <a:ea typeface="Calibri" panose="020F0502020204030204" pitchFamily="34" charset="0"/>
                          <a:cs typeface="Times New Roman" panose="02020603050405020304" pitchFamily="18" charset="0"/>
                        </a:rPr>
                        <a:t>Tricky Words no, go, I, into</a:t>
                      </a:r>
                    </a:p>
                    <a:p>
                      <a:pPr algn="l">
                        <a:lnSpc>
                          <a:spcPct val="107000"/>
                        </a:lnSpc>
                        <a:spcAft>
                          <a:spcPts val="0"/>
                        </a:spcAft>
                      </a:pPr>
                      <a:r>
                        <a:rPr lang="en-GB" sz="1000" dirty="0">
                          <a:effectLst/>
                          <a:latin typeface="+mj-lt"/>
                          <a:ea typeface="Calibri" panose="020F0502020204030204" pitchFamily="34" charset="0"/>
                          <a:cs typeface="Times New Roman" panose="02020603050405020304" pitchFamily="18" charset="0"/>
                        </a:rPr>
                        <a:t>Week 8 - revision</a:t>
                      </a:r>
                    </a:p>
                    <a:p>
                      <a:pPr marL="171450" indent="-171450" algn="l">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can handle books correctly and follow print left to right, top to bottom</a:t>
                      </a:r>
                    </a:p>
                    <a:p>
                      <a:pPr marL="171450" indent="-171450" algn="l">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can locate the title</a:t>
                      </a:r>
                    </a:p>
                    <a:p>
                      <a:pPr marL="171450" indent="-171450" algn="l">
                        <a:lnSpc>
                          <a:spcPct val="100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enjoy rhyming &amp; alliteration</a:t>
                      </a:r>
                    </a:p>
                    <a:p>
                      <a:pPr marL="171450" indent="-171450">
                        <a:lnSpc>
                          <a:spcPct val="100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Listening to and identifying sounds in the environments. </a:t>
                      </a:r>
                    </a:p>
                    <a:p>
                      <a:pPr marL="171450" indent="-171450">
                        <a:lnSpc>
                          <a:spcPct val="100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Listening to and hearing initial sounds in familiar words. </a:t>
                      </a:r>
                    </a:p>
                    <a:p>
                      <a:pPr marL="171450" indent="-171450">
                        <a:lnSpc>
                          <a:spcPct val="100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To identify sounds (grapheme/ phoneme correspondence) in the environment.</a:t>
                      </a:r>
                      <a:endParaRPr lang="en-GB" sz="1000" dirty="0">
                        <a:effectLst/>
                        <a:latin typeface="+mj-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000" b="1" dirty="0">
                          <a:solidFill>
                            <a:schemeClr val="tx1"/>
                          </a:solidFill>
                          <a:effectLst/>
                          <a:latin typeface="+mj-lt"/>
                          <a:ea typeface="Calibri" panose="020F0502020204030204" pitchFamily="34" charset="0"/>
                          <a:cs typeface="Amatic SC" panose="00000500000000000000" pitchFamily="2" charset="-79"/>
                        </a:rPr>
                        <a:t>Letters &amp; Sounds</a:t>
                      </a:r>
                      <a:r>
                        <a:rPr lang="en-GB" sz="1000" dirty="0">
                          <a:solidFill>
                            <a:schemeClr val="tx1"/>
                          </a:solidFill>
                          <a:effectLst/>
                          <a:latin typeface="+mj-lt"/>
                          <a:ea typeface="Calibri" panose="020F0502020204030204" pitchFamily="34" charset="0"/>
                          <a:cs typeface="Amatic SC" panose="00000500000000000000" pitchFamily="2" charset="-79"/>
                        </a:rPr>
                        <a:t> </a:t>
                      </a:r>
                    </a:p>
                    <a:p>
                      <a:pPr algn="l">
                        <a:lnSpc>
                          <a:spcPct val="107000"/>
                        </a:lnSpc>
                        <a:spcAft>
                          <a:spcPts val="0"/>
                        </a:spcAft>
                      </a:pPr>
                      <a:r>
                        <a:rPr lang="en-GB" sz="1000" kern="1200" dirty="0" err="1">
                          <a:solidFill>
                            <a:schemeClr val="dk1"/>
                          </a:solidFill>
                          <a:effectLst/>
                          <a:latin typeface="+mj-lt"/>
                          <a:ea typeface="Calibri" panose="020F0502020204030204" pitchFamily="34" charset="0"/>
                          <a:cs typeface="Times New Roman" panose="02020603050405020304" pitchFamily="18" charset="0"/>
                        </a:rPr>
                        <a:t>Jvwx</a:t>
                      </a:r>
                      <a:r>
                        <a:rPr lang="en-GB" sz="1000" kern="1200" dirty="0">
                          <a:solidFill>
                            <a:schemeClr val="dk1"/>
                          </a:solidFill>
                          <a:effectLst/>
                          <a:latin typeface="+mj-lt"/>
                          <a:ea typeface="Calibri" panose="020F0502020204030204" pitchFamily="34" charset="0"/>
                          <a:cs typeface="Times New Roman" panose="02020603050405020304" pitchFamily="18" charset="0"/>
                        </a:rPr>
                        <a:t>   </a:t>
                      </a:r>
                      <a:r>
                        <a:rPr lang="en-GB" sz="1000" kern="1200" dirty="0" err="1">
                          <a:solidFill>
                            <a:schemeClr val="dk1"/>
                          </a:solidFill>
                          <a:effectLst/>
                          <a:latin typeface="+mj-lt"/>
                          <a:ea typeface="Calibri" panose="020F0502020204030204" pitchFamily="34" charset="0"/>
                          <a:cs typeface="Times New Roman" panose="02020603050405020304" pitchFamily="18" charset="0"/>
                        </a:rPr>
                        <a:t>yz,zz,qu</a:t>
                      </a:r>
                      <a:r>
                        <a:rPr lang="en-GB" sz="1000" kern="1200" dirty="0">
                          <a:solidFill>
                            <a:schemeClr val="dk1"/>
                          </a:solidFill>
                          <a:effectLst/>
                          <a:latin typeface="+mj-lt"/>
                          <a:ea typeface="Calibri" panose="020F0502020204030204" pitchFamily="34" charset="0"/>
                          <a:cs typeface="Times New Roman" panose="02020603050405020304" pitchFamily="18" charset="0"/>
                        </a:rPr>
                        <a:t> </a:t>
                      </a:r>
                    </a:p>
                    <a:p>
                      <a:pPr algn="l">
                        <a:lnSpc>
                          <a:spcPct val="107000"/>
                        </a:lnSpc>
                        <a:spcAft>
                          <a:spcPts val="0"/>
                        </a:spcAft>
                      </a:pPr>
                      <a:r>
                        <a:rPr lang="en-GB" sz="1000" kern="1200" dirty="0">
                          <a:solidFill>
                            <a:schemeClr val="dk1"/>
                          </a:solidFill>
                          <a:effectLst/>
                          <a:latin typeface="+mj-lt"/>
                          <a:ea typeface="Calibri" panose="020F0502020204030204" pitchFamily="34" charset="0"/>
                          <a:cs typeface="Times New Roman" panose="02020603050405020304" pitchFamily="18" charset="0"/>
                        </a:rPr>
                        <a:t>we me (write: to the)</a:t>
                      </a:r>
                    </a:p>
                    <a:p>
                      <a:pPr algn="l">
                        <a:lnSpc>
                          <a:spcPct val="107000"/>
                        </a:lnSpc>
                        <a:spcAft>
                          <a:spcPts val="0"/>
                        </a:spcAft>
                      </a:pPr>
                      <a:r>
                        <a:rPr lang="en-GB" sz="1000" kern="1200" dirty="0" err="1">
                          <a:solidFill>
                            <a:schemeClr val="dk1"/>
                          </a:solidFill>
                          <a:effectLst/>
                          <a:latin typeface="+mj-lt"/>
                          <a:ea typeface="Calibri" panose="020F0502020204030204" pitchFamily="34" charset="0"/>
                          <a:cs typeface="Times New Roman" panose="02020603050405020304" pitchFamily="18" charset="0"/>
                        </a:rPr>
                        <a:t>Ch,sh</a:t>
                      </a:r>
                      <a:r>
                        <a:rPr lang="en-GB" sz="1000" kern="1200" dirty="0">
                          <a:solidFill>
                            <a:schemeClr val="dk1"/>
                          </a:solidFill>
                          <a:effectLst/>
                          <a:latin typeface="+mj-lt"/>
                          <a:ea typeface="Calibri" panose="020F0502020204030204" pitchFamily="34" charset="0"/>
                          <a:cs typeface="Times New Roman" panose="02020603050405020304" pitchFamily="18" charset="0"/>
                        </a:rPr>
                        <a:t>, </a:t>
                      </a:r>
                      <a:r>
                        <a:rPr lang="en-GB" sz="1000" kern="1200" dirty="0" err="1">
                          <a:solidFill>
                            <a:schemeClr val="dk1"/>
                          </a:solidFill>
                          <a:effectLst/>
                          <a:latin typeface="+mj-lt"/>
                          <a:ea typeface="Calibri" panose="020F0502020204030204" pitchFamily="34" charset="0"/>
                          <a:cs typeface="Times New Roman" panose="02020603050405020304" pitchFamily="18" charset="0"/>
                        </a:rPr>
                        <a:t>th</a:t>
                      </a:r>
                      <a:r>
                        <a:rPr lang="en-GB" sz="1000" kern="1200" dirty="0">
                          <a:solidFill>
                            <a:schemeClr val="dk1"/>
                          </a:solidFill>
                          <a:effectLst/>
                          <a:latin typeface="+mj-lt"/>
                          <a:ea typeface="Calibri" panose="020F0502020204030204" pitchFamily="34" charset="0"/>
                          <a:cs typeface="Times New Roman" panose="02020603050405020304" pitchFamily="18" charset="0"/>
                        </a:rPr>
                        <a:t>, ng     He she be</a:t>
                      </a:r>
                    </a:p>
                    <a:p>
                      <a:pPr algn="l">
                        <a:lnSpc>
                          <a:spcPct val="107000"/>
                        </a:lnSpc>
                        <a:spcAft>
                          <a:spcPts val="0"/>
                        </a:spcAft>
                      </a:pPr>
                      <a:r>
                        <a:rPr lang="en-GB" sz="1000" kern="1200" dirty="0" err="1">
                          <a:solidFill>
                            <a:schemeClr val="dk1"/>
                          </a:solidFill>
                          <a:effectLst/>
                          <a:latin typeface="+mj-lt"/>
                          <a:ea typeface="Calibri" panose="020F0502020204030204" pitchFamily="34" charset="0"/>
                          <a:cs typeface="Times New Roman" panose="02020603050405020304" pitchFamily="18" charset="0"/>
                        </a:rPr>
                        <a:t>ai,ee,igh,oa</a:t>
                      </a:r>
                      <a:r>
                        <a:rPr lang="en-GB" sz="1000" kern="1200" dirty="0">
                          <a:solidFill>
                            <a:schemeClr val="dk1"/>
                          </a:solidFill>
                          <a:effectLst/>
                          <a:latin typeface="+mj-lt"/>
                          <a:ea typeface="Calibri" panose="020F0502020204030204" pitchFamily="34" charset="0"/>
                          <a:cs typeface="Times New Roman" panose="02020603050405020304" pitchFamily="18" charset="0"/>
                        </a:rPr>
                        <a:t>    was (write: no go)</a:t>
                      </a:r>
                    </a:p>
                    <a:p>
                      <a:pPr algn="l">
                        <a:lnSpc>
                          <a:spcPct val="107000"/>
                        </a:lnSpc>
                        <a:spcAft>
                          <a:spcPts val="0"/>
                        </a:spcAft>
                      </a:pPr>
                      <a:r>
                        <a:rPr lang="en-GB" sz="1000" kern="1200" dirty="0" err="1">
                          <a:solidFill>
                            <a:schemeClr val="dk1"/>
                          </a:solidFill>
                          <a:effectLst/>
                          <a:latin typeface="+mj-lt"/>
                          <a:ea typeface="Calibri" panose="020F0502020204030204" pitchFamily="34" charset="0"/>
                          <a:cs typeface="Times New Roman" panose="02020603050405020304" pitchFamily="18" charset="0"/>
                        </a:rPr>
                        <a:t>oi,oo,oo,ow</a:t>
                      </a:r>
                      <a:r>
                        <a:rPr lang="en-GB" sz="1000" kern="1200" dirty="0">
                          <a:solidFill>
                            <a:schemeClr val="dk1"/>
                          </a:solidFill>
                          <a:effectLst/>
                          <a:latin typeface="+mj-lt"/>
                          <a:ea typeface="Calibri" panose="020F0502020204030204" pitchFamily="34" charset="0"/>
                          <a:cs typeface="Times New Roman" panose="02020603050405020304" pitchFamily="18" charset="0"/>
                        </a:rPr>
                        <a:t>      my</a:t>
                      </a:r>
                    </a:p>
                    <a:p>
                      <a:pPr algn="l">
                        <a:lnSpc>
                          <a:spcPct val="107000"/>
                        </a:lnSpc>
                        <a:spcAft>
                          <a:spcPts val="0"/>
                        </a:spcAft>
                      </a:pPr>
                      <a:r>
                        <a:rPr lang="en-GB" sz="1000" kern="1200" dirty="0" err="1">
                          <a:solidFill>
                            <a:schemeClr val="dk1"/>
                          </a:solidFill>
                          <a:effectLst/>
                          <a:latin typeface="+mj-lt"/>
                          <a:ea typeface="Calibri" panose="020F0502020204030204" pitchFamily="34" charset="0"/>
                          <a:cs typeface="Times New Roman" panose="02020603050405020304" pitchFamily="18" charset="0"/>
                        </a:rPr>
                        <a:t>Ar,air,ear</a:t>
                      </a:r>
                      <a:r>
                        <a:rPr lang="en-GB" sz="1000" kern="1200" dirty="0">
                          <a:solidFill>
                            <a:schemeClr val="dk1"/>
                          </a:solidFill>
                          <a:effectLst/>
                          <a:latin typeface="+mj-lt"/>
                          <a:ea typeface="Calibri" panose="020F0502020204030204" pitchFamily="34" charset="0"/>
                          <a:cs typeface="Times New Roman" panose="02020603050405020304" pitchFamily="18" charset="0"/>
                        </a:rPr>
                        <a:t>     you     </a:t>
                      </a:r>
                      <a:r>
                        <a:rPr lang="en-GB" sz="1000" kern="1200" dirty="0" err="1">
                          <a:solidFill>
                            <a:schemeClr val="dk1"/>
                          </a:solidFill>
                          <a:effectLst/>
                          <a:latin typeface="+mj-lt"/>
                          <a:ea typeface="Calibri" panose="020F0502020204030204" pitchFamily="34" charset="0"/>
                          <a:cs typeface="Times New Roman" panose="02020603050405020304" pitchFamily="18" charset="0"/>
                        </a:rPr>
                        <a:t>er,ur,or,ure</a:t>
                      </a:r>
                      <a:endParaRPr lang="en-GB" sz="1000" kern="1200" dirty="0">
                        <a:solidFill>
                          <a:schemeClr val="dk1"/>
                        </a:solidFill>
                        <a:effectLst/>
                        <a:latin typeface="+mj-lt"/>
                        <a:ea typeface="Calibri" panose="020F0502020204030204" pitchFamily="34" charset="0"/>
                        <a:cs typeface="Times New Roman" panose="02020603050405020304" pitchFamily="18" charset="0"/>
                      </a:endParaRPr>
                    </a:p>
                    <a:p>
                      <a:pPr algn="l">
                        <a:lnSpc>
                          <a:spcPct val="107000"/>
                        </a:lnSpc>
                        <a:spcAft>
                          <a:spcPts val="0"/>
                        </a:spcAft>
                      </a:pPr>
                      <a:r>
                        <a:rPr lang="en-GB" sz="1000" kern="1200" dirty="0">
                          <a:solidFill>
                            <a:schemeClr val="dk1"/>
                          </a:solidFill>
                          <a:effectLst/>
                          <a:latin typeface="+mj-lt"/>
                          <a:ea typeface="Calibri" panose="020F0502020204030204" pitchFamily="34" charset="0"/>
                          <a:cs typeface="Times New Roman" panose="02020603050405020304" pitchFamily="18" charset="0"/>
                        </a:rPr>
                        <a:t>Her    they    all    are</a:t>
                      </a:r>
                    </a:p>
                    <a:p>
                      <a:pPr algn="ctr">
                        <a:lnSpc>
                          <a:spcPct val="107000"/>
                        </a:lnSpc>
                        <a:spcAft>
                          <a:spcPts val="0"/>
                        </a:spcAft>
                      </a:pPr>
                      <a:endParaRPr lang="en-GB" sz="1000" dirty="0">
                        <a:effectLst/>
                        <a:latin typeface="+mj-lt"/>
                        <a:ea typeface="Calibri" panose="020F0502020204030204" pitchFamily="34" charset="0"/>
                        <a:cs typeface="Times New Roman" panose="02020603050405020304" pitchFamily="18"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ffectLst/>
                          <a:latin typeface="+mj-lt"/>
                          <a:ea typeface="Calibri" panose="020F0502020204030204" pitchFamily="34" charset="0"/>
                          <a:cs typeface="Times New Roman" panose="02020603050405020304" pitchFamily="18" charset="0"/>
                        </a:rPr>
                        <a:t>I can Link most sounds to letters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ffectLst/>
                          <a:latin typeface="+mj-lt"/>
                          <a:ea typeface="Calibri" panose="020F0502020204030204" pitchFamily="34" charset="0"/>
                          <a:cs typeface="Times New Roman" panose="02020603050405020304" pitchFamily="18" charset="0"/>
                        </a:rPr>
                        <a:t>I am beginning to blend and segment in order to read </a:t>
                      </a:r>
                      <a:r>
                        <a:rPr lang="en-GB" sz="1000" dirty="0" err="1">
                          <a:effectLst/>
                          <a:latin typeface="+mj-lt"/>
                          <a:ea typeface="Calibri" panose="020F0502020204030204" pitchFamily="34" charset="0"/>
                          <a:cs typeface="Times New Roman" panose="02020603050405020304" pitchFamily="18" charset="0"/>
                        </a:rPr>
                        <a:t>vc</a:t>
                      </a:r>
                      <a:r>
                        <a:rPr lang="en-GB" sz="1000" dirty="0">
                          <a:effectLst/>
                          <a:latin typeface="+mj-lt"/>
                          <a:ea typeface="Calibri" panose="020F0502020204030204" pitchFamily="34" charset="0"/>
                          <a:cs typeface="Times New Roman" panose="02020603050405020304" pitchFamily="18" charset="0"/>
                        </a:rPr>
                        <a:t> and </a:t>
                      </a:r>
                      <a:r>
                        <a:rPr lang="en-GB" sz="1000" dirty="0" err="1">
                          <a:effectLst/>
                          <a:latin typeface="+mj-lt"/>
                          <a:ea typeface="Calibri" panose="020F0502020204030204" pitchFamily="34" charset="0"/>
                          <a:cs typeface="Times New Roman" panose="02020603050405020304" pitchFamily="18" charset="0"/>
                        </a:rPr>
                        <a:t>cvc</a:t>
                      </a:r>
                      <a:r>
                        <a:rPr lang="en-GB" sz="1000" dirty="0">
                          <a:effectLst/>
                          <a:latin typeface="+mj-lt"/>
                          <a:ea typeface="Calibri" panose="020F0502020204030204" pitchFamily="34" charset="0"/>
                          <a:cs typeface="Times New Roman" panose="02020603050405020304" pitchFamily="18" charset="0"/>
                        </a:rPr>
                        <a:t> words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ffectLst/>
                          <a:latin typeface="+mj-lt"/>
                          <a:ea typeface="Calibri" panose="020F0502020204030204" pitchFamily="34" charset="0"/>
                          <a:cs typeface="Times New Roman" panose="02020603050405020304" pitchFamily="18" charset="0"/>
                        </a:rPr>
                        <a:t>I am beginning to match spoken word to written word</a:t>
                      </a:r>
                      <a:endParaRPr lang="en-GB" sz="1000" kern="1200" dirty="0">
                        <a:solidFill>
                          <a:schemeClr val="dk1"/>
                        </a:solidFill>
                        <a:effectLst/>
                        <a:latin typeface="+mj-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i="1" kern="1200" dirty="0">
                        <a:solidFill>
                          <a:schemeClr val="dk1"/>
                        </a:solidFill>
                        <a:effectLst/>
                        <a:latin typeface="+mj-lt"/>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000" b="1" dirty="0">
                          <a:solidFill>
                            <a:schemeClr val="tx1"/>
                          </a:solidFill>
                          <a:effectLst/>
                          <a:latin typeface="+mj-lt"/>
                          <a:ea typeface="Calibri" panose="020F0502020204030204" pitchFamily="34" charset="0"/>
                          <a:cs typeface="Amatic SC" panose="00000500000000000000" pitchFamily="2" charset="-79"/>
                        </a:rPr>
                        <a:t>Letters &amp; Sounds</a:t>
                      </a:r>
                      <a:r>
                        <a:rPr lang="en-GB" sz="1000" dirty="0">
                          <a:solidFill>
                            <a:schemeClr val="tx1"/>
                          </a:solidFill>
                          <a:effectLst/>
                          <a:latin typeface="+mj-lt"/>
                          <a:ea typeface="Calibri" panose="020F0502020204030204" pitchFamily="34" charset="0"/>
                          <a:cs typeface="Amatic SC" panose="00000500000000000000" pitchFamily="2" charset="-79"/>
                        </a:rPr>
                        <a:t> </a:t>
                      </a:r>
                    </a:p>
                    <a:p>
                      <a:pPr algn="l">
                        <a:spcAft>
                          <a:spcPts val="0"/>
                        </a:spcAft>
                      </a:pPr>
                      <a:r>
                        <a:rPr lang="en-GB" sz="1000" dirty="0">
                          <a:effectLst/>
                          <a:latin typeface="+mj-lt"/>
                          <a:ea typeface="Calibri" panose="020F0502020204030204" pitchFamily="34" charset="0"/>
                          <a:cs typeface="Times New Roman" panose="02020603050405020304" pitchFamily="18" charset="0"/>
                        </a:rPr>
                        <a:t>Revise phase 1, 2 &amp; 3</a:t>
                      </a:r>
                    </a:p>
                    <a:p>
                      <a:pPr algn="l">
                        <a:spcAft>
                          <a:spcPts val="0"/>
                        </a:spcAft>
                      </a:pPr>
                      <a:endParaRPr lang="en-GB" sz="1000" dirty="0">
                        <a:effectLst/>
                        <a:latin typeface="+mj-lt"/>
                        <a:ea typeface="Calibri" panose="020F0502020204030204" pitchFamily="34" charset="0"/>
                        <a:cs typeface="Times New Roman" panose="02020603050405020304" pitchFamily="18" charset="0"/>
                      </a:endParaRPr>
                    </a:p>
                    <a:p>
                      <a:pPr marL="171450" indent="-171450" algn="l">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can read with 1-1 correspondence</a:t>
                      </a:r>
                    </a:p>
                    <a:p>
                      <a:pPr marL="171450" indent="-171450" algn="l">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can  link all sounds to letters</a:t>
                      </a:r>
                    </a:p>
                    <a:p>
                      <a:pPr marL="171450" indent="-171450" algn="l">
                        <a:lnSpc>
                          <a:spcPct val="115000"/>
                        </a:lnSpc>
                        <a:spcAft>
                          <a:spcPts val="0"/>
                        </a:spcAft>
                        <a:buFont typeface="Arial" panose="020B0604020202020204" pitchFamily="34" charset="0"/>
                        <a:buChar char="•"/>
                      </a:pPr>
                      <a:r>
                        <a:rPr lang="en-GB" sz="1000" kern="1200" dirty="0">
                          <a:solidFill>
                            <a:schemeClr val="dk1"/>
                          </a:solidFill>
                          <a:effectLst/>
                          <a:latin typeface="+mj-lt"/>
                          <a:ea typeface="+mn-ea"/>
                          <a:cs typeface="+mn-cs"/>
                        </a:rPr>
                        <a:t>I can solve simple words by blending sounds and I check what I read makes sense and sounds right</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Listening to and hearing sounds in CVC and CVCC words. </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Identifying sounds on a sound mat. </a:t>
                      </a:r>
                    </a:p>
                    <a:p>
                      <a:pPr algn="ctr">
                        <a:lnSpc>
                          <a:spcPct val="115000"/>
                        </a:lnSpc>
                        <a:spcAft>
                          <a:spcPts val="1000"/>
                        </a:spcAft>
                      </a:pP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000" b="1" dirty="0">
                          <a:solidFill>
                            <a:schemeClr val="tx1"/>
                          </a:solidFill>
                          <a:effectLst/>
                          <a:latin typeface="+mj-lt"/>
                          <a:ea typeface="Calibri" panose="020F0502020204030204" pitchFamily="34" charset="0"/>
                          <a:cs typeface="Amatic SC" panose="00000500000000000000" pitchFamily="2" charset="-79"/>
                        </a:rPr>
                        <a:t>Letters &amp; Sounds</a:t>
                      </a:r>
                      <a:r>
                        <a:rPr lang="en-GB" sz="1000" dirty="0">
                          <a:solidFill>
                            <a:schemeClr val="tx1"/>
                          </a:solidFill>
                          <a:effectLst/>
                          <a:latin typeface="+mj-lt"/>
                          <a:ea typeface="Calibri" panose="020F0502020204030204" pitchFamily="34" charset="0"/>
                          <a:cs typeface="Amatic SC" panose="00000500000000000000" pitchFamily="2" charset="-79"/>
                        </a:rPr>
                        <a:t> </a:t>
                      </a:r>
                    </a:p>
                    <a:p>
                      <a:pPr algn="ctr">
                        <a:lnSpc>
                          <a:spcPct val="107000"/>
                        </a:lnSpc>
                        <a:spcAft>
                          <a:spcPts val="0"/>
                        </a:spcAft>
                      </a:pPr>
                      <a:r>
                        <a:rPr lang="en-GB" sz="1000" kern="1200" dirty="0">
                          <a:solidFill>
                            <a:schemeClr val="dk1"/>
                          </a:solidFill>
                          <a:effectLst/>
                          <a:latin typeface="+mj-lt"/>
                          <a:ea typeface="+mn-ea"/>
                          <a:cs typeface="+mn-cs"/>
                        </a:rPr>
                        <a:t>Revision &amp; Phase 4 </a:t>
                      </a:r>
                    </a:p>
                    <a:p>
                      <a:pPr marL="171450" indent="-171450" algn="l">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can read and understand simple sentences</a:t>
                      </a:r>
                    </a:p>
                    <a:p>
                      <a:pPr marL="171450" indent="-171450" algn="l">
                        <a:lnSpc>
                          <a:spcPct val="115000"/>
                        </a:lnSpc>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can use phonic knowledge to read and decode regular words</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Listening to and hearing sounds in CVC and CVCC words. </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Identifying sounds, including phonemes and other digraphs on a sound mat.</a:t>
                      </a:r>
                      <a:r>
                        <a:rPr lang="en-GB" sz="1000" b="1" kern="1200" dirty="0">
                          <a:solidFill>
                            <a:schemeClr val="dk1"/>
                          </a:solidFill>
                          <a:effectLst/>
                          <a:latin typeface="+mj-lt"/>
                          <a:ea typeface="+mn-ea"/>
                          <a:cs typeface="+mn-cs"/>
                        </a:rPr>
                        <a:t> </a:t>
                      </a:r>
                      <a:endParaRPr lang="en-GB" sz="1000" kern="1200" dirty="0">
                        <a:solidFill>
                          <a:schemeClr val="dk1"/>
                        </a:solidFill>
                        <a:effectLst/>
                        <a:latin typeface="+mj-lt"/>
                        <a:ea typeface="+mn-ea"/>
                        <a:cs typeface="+mn-cs"/>
                      </a:endParaRPr>
                    </a:p>
                    <a:p>
                      <a:pPr algn="ctr">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000" b="1" dirty="0">
                          <a:solidFill>
                            <a:schemeClr val="tx1"/>
                          </a:solidFill>
                          <a:effectLst/>
                          <a:latin typeface="+mj-lt"/>
                          <a:ea typeface="Calibri" panose="020F0502020204030204" pitchFamily="34" charset="0"/>
                          <a:cs typeface="Amatic SC" panose="00000500000000000000" pitchFamily="2" charset="-79"/>
                        </a:rPr>
                        <a:t>Letters &amp; Sounds</a:t>
                      </a:r>
                      <a:endParaRPr lang="en-GB" sz="1000" dirty="0">
                        <a:solidFill>
                          <a:schemeClr val="tx1"/>
                        </a:solidFill>
                        <a:effectLst/>
                        <a:latin typeface="+mj-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00" kern="1200" dirty="0">
                          <a:solidFill>
                            <a:schemeClr val="dk1"/>
                          </a:solidFill>
                          <a:effectLst/>
                          <a:latin typeface="+mj-lt"/>
                          <a:ea typeface="+mn-ea"/>
                          <a:cs typeface="+mn-cs"/>
                        </a:rPr>
                        <a:t>Revision &amp; Phase 4 </a:t>
                      </a:r>
                      <a:endParaRPr lang="en-GB" sz="1000" dirty="0">
                        <a:effectLst/>
                        <a:latin typeface="+mj-lt"/>
                        <a:ea typeface="Calibri" panose="020F0502020204030204" pitchFamily="34" charset="0"/>
                        <a:cs typeface="Times New Roman" panose="02020603050405020304" pitchFamily="18" charset="0"/>
                      </a:endParaRPr>
                    </a:p>
                    <a:p>
                      <a:pPr marL="171450" indent="-171450" algn="l">
                        <a:spcAft>
                          <a:spcPts val="0"/>
                        </a:spcAft>
                        <a:buFont typeface="Arial" panose="020B0604020202020204" pitchFamily="34" charset="0"/>
                        <a:buChar char="•"/>
                      </a:pPr>
                      <a:r>
                        <a:rPr lang="en-GB" sz="1000" dirty="0">
                          <a:effectLst/>
                          <a:latin typeface="+mj-lt"/>
                          <a:ea typeface="Calibri" panose="020F0502020204030204" pitchFamily="34" charset="0"/>
                          <a:cs typeface="Times New Roman" panose="02020603050405020304" pitchFamily="18" charset="0"/>
                        </a:rPr>
                        <a:t>I can say a sound for each letter in the alphabet and at least 10 digraphs (ELG)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ffectLst/>
                          <a:latin typeface="+mj-lt"/>
                          <a:ea typeface="Calibri" panose="020F0502020204030204" pitchFamily="34" charset="0"/>
                          <a:cs typeface="Times New Roman" panose="02020603050405020304" pitchFamily="18" charset="0"/>
                        </a:rPr>
                        <a:t>I can read words consistent with my phonic knowledge by sound blending (ELG)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I can re-read books showing increased accuracy  and fluency</a:t>
                      </a:r>
                    </a:p>
                    <a:p>
                      <a:pPr algn="ctr">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000" b="1" dirty="0">
                          <a:solidFill>
                            <a:schemeClr val="tx1"/>
                          </a:solidFill>
                          <a:effectLst/>
                          <a:latin typeface="+mj-lt"/>
                          <a:ea typeface="Calibri" panose="020F0502020204030204" pitchFamily="34" charset="0"/>
                          <a:cs typeface="Amatic SC" panose="00000500000000000000" pitchFamily="2" charset="-79"/>
                        </a:rPr>
                        <a:t>Letters &amp; Sounds</a:t>
                      </a:r>
                      <a:r>
                        <a:rPr lang="en-GB" sz="1000" dirty="0">
                          <a:solidFill>
                            <a:schemeClr val="tx1"/>
                          </a:solidFill>
                          <a:effectLst/>
                          <a:latin typeface="+mj-lt"/>
                          <a:ea typeface="Calibri" panose="020F0502020204030204" pitchFamily="34" charset="0"/>
                          <a:cs typeface="Amatic SC" panose="00000500000000000000" pitchFamily="2" charset="-79"/>
                        </a:rPr>
                        <a:t> </a:t>
                      </a:r>
                    </a:p>
                    <a:p>
                      <a:pPr marL="171450" indent="-171450" algn="l">
                        <a:lnSpc>
                          <a:spcPct val="100000"/>
                        </a:lnSpc>
                        <a:spcAft>
                          <a:spcPts val="0"/>
                        </a:spcAft>
                        <a:buFont typeface="Arial" panose="020B0604020202020204" pitchFamily="34" charset="0"/>
                        <a:buChar char="•"/>
                      </a:pPr>
                      <a:r>
                        <a:rPr lang="en-GB" sz="1000" dirty="0">
                          <a:solidFill>
                            <a:schemeClr val="tx1"/>
                          </a:solidFill>
                          <a:effectLst/>
                          <a:latin typeface="+mj-lt"/>
                          <a:ea typeface="Calibri" panose="020F0502020204030204" pitchFamily="34" charset="0"/>
                          <a:cs typeface="Amatic SC" panose="00000500000000000000" pitchFamily="2" charset="-79"/>
                        </a:rPr>
                        <a:t>Revision, consolidation and fluency</a:t>
                      </a:r>
                    </a:p>
                    <a:p>
                      <a:pPr marL="171450" indent="-171450" algn="l">
                        <a:lnSpc>
                          <a:spcPct val="100000"/>
                        </a:lnSpc>
                        <a:spcAft>
                          <a:spcPts val="0"/>
                        </a:spcAft>
                        <a:buFont typeface="Arial" panose="020B0604020202020204" pitchFamily="34" charset="0"/>
                        <a:buChar char="•"/>
                      </a:pPr>
                      <a:r>
                        <a:rPr lang="en-GB" sz="1000" dirty="0">
                          <a:solidFill>
                            <a:schemeClr val="tx1"/>
                          </a:solidFill>
                          <a:effectLst/>
                          <a:latin typeface="+mj-lt"/>
                          <a:ea typeface="Calibri" panose="020F0502020204030204" pitchFamily="34" charset="0"/>
                          <a:cs typeface="Amatic SC" panose="00000500000000000000" pitchFamily="2" charset="-79"/>
                        </a:rPr>
                        <a:t>End of term assessments</a:t>
                      </a:r>
                    </a:p>
                    <a:p>
                      <a:pPr marL="171450" indent="-171450" algn="l">
                        <a:lnSpc>
                          <a:spcPct val="100000"/>
                        </a:lnSpc>
                        <a:spcAft>
                          <a:spcPts val="0"/>
                        </a:spcAft>
                        <a:buFont typeface="Arial" panose="020B0604020202020204" pitchFamily="34" charset="0"/>
                        <a:buChar char="•"/>
                      </a:pPr>
                      <a:r>
                        <a:rPr lang="en-GB" sz="1000" dirty="0">
                          <a:solidFill>
                            <a:schemeClr val="tx1"/>
                          </a:solidFill>
                          <a:effectLst/>
                          <a:latin typeface="+mj-lt"/>
                          <a:ea typeface="Calibri" panose="020F0502020204030204" pitchFamily="34" charset="0"/>
                          <a:cs typeface="Amatic SC" panose="00000500000000000000" pitchFamily="2" charset="-79"/>
                        </a:rPr>
                        <a:t>Transition work with Year 1 staff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kern="1200" dirty="0">
                        <a:solidFill>
                          <a:schemeClr val="dk1"/>
                        </a:solidFill>
                        <a:effectLst/>
                        <a:latin typeface="+mj-lt"/>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r h="871418">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600" b="1" dirty="0">
                          <a:latin typeface="Amatic SC" panose="00000500000000000000" pitchFamily="2" charset="-79"/>
                          <a:cs typeface="Amatic SC" panose="00000500000000000000" pitchFamily="2" charset="-79"/>
                        </a:rPr>
                        <a:t>Knowledge</a:t>
                      </a: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buFont typeface="Arial" panose="020B0604020202020204" pitchFamily="34" charset="0"/>
                        <a:buChar char="•"/>
                      </a:pPr>
                      <a:r>
                        <a:rPr lang="en-GB" sz="1000" kern="1200" dirty="0">
                          <a:solidFill>
                            <a:schemeClr val="dk1"/>
                          </a:solidFill>
                          <a:effectLst/>
                          <a:latin typeface="+mj-lt"/>
                          <a:ea typeface="+mn-ea"/>
                          <a:cs typeface="+mn-cs"/>
                        </a:rPr>
                        <a:t>To know the sounds that the taught letters make.</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To know what the taught letters look like. </a:t>
                      </a:r>
                    </a:p>
                    <a:p>
                      <a:pPr algn="ctr">
                        <a:lnSpc>
                          <a:spcPct val="107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To begin recognising taught HFW in text. </a:t>
                      </a:r>
                    </a:p>
                    <a:p>
                      <a:pPr algn="ctr">
                        <a:lnSpc>
                          <a:spcPct val="107000"/>
                        </a:lnSpc>
                        <a:spcAft>
                          <a:spcPts val="0"/>
                        </a:spcAft>
                      </a:pPr>
                      <a:endParaRPr lang="en-GB" sz="1000" kern="1200" dirty="0">
                        <a:solidFill>
                          <a:schemeClr val="dk1"/>
                        </a:solidFill>
                        <a:effectLst/>
                        <a:latin typeface="+mj-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171450" indent="-171450" algn="l">
                        <a:lnSpc>
                          <a:spcPct val="100000"/>
                        </a:lnSpc>
                        <a:spcAft>
                          <a:spcPts val="0"/>
                        </a:spcAft>
                        <a:buFont typeface="Arial" panose="020B0604020202020204" pitchFamily="34" charset="0"/>
                        <a:buChar char="•"/>
                      </a:pPr>
                      <a:r>
                        <a:rPr lang="en-GB" sz="1000" kern="1200" dirty="0">
                          <a:solidFill>
                            <a:schemeClr val="dk1"/>
                          </a:solidFill>
                          <a:effectLst/>
                          <a:latin typeface="+mj-lt"/>
                          <a:cs typeface="Arial" panose="020B0604020202020204" pitchFamily="34" charset="0"/>
                        </a:rPr>
                        <a:t>Knowing the sounds that the taught phonemes make.</a:t>
                      </a:r>
                      <a:endParaRPr lang="en-GB" sz="1000" kern="1200" dirty="0">
                        <a:solidFill>
                          <a:schemeClr val="dk1"/>
                        </a:solidFill>
                        <a:effectLst/>
                        <a:latin typeface="+mj-lt"/>
                        <a:cs typeface="Times New Roman" panose="02020603050405020304" pitchFamily="18" charset="0"/>
                      </a:endParaRPr>
                    </a:p>
                    <a:p>
                      <a:pPr marL="171450" indent="-171450" algn="l">
                        <a:lnSpc>
                          <a:spcPct val="100000"/>
                        </a:lnSpc>
                        <a:spcAft>
                          <a:spcPts val="0"/>
                        </a:spcAft>
                        <a:buFont typeface="Arial" panose="020B0604020202020204" pitchFamily="34" charset="0"/>
                        <a:buChar char="•"/>
                      </a:pPr>
                      <a:r>
                        <a:rPr lang="en-GB" sz="1000" kern="1200" dirty="0">
                          <a:solidFill>
                            <a:schemeClr val="dk1"/>
                          </a:solidFill>
                          <a:effectLst/>
                          <a:latin typeface="+mj-lt"/>
                          <a:cs typeface="Arial" panose="020B0604020202020204" pitchFamily="34" charset="0"/>
                        </a:rPr>
                        <a:t>Knowing what the taught phonemes look like. </a:t>
                      </a:r>
                      <a:endParaRPr lang="en-GB" sz="1000" kern="1200" dirty="0">
                        <a:solidFill>
                          <a:schemeClr val="dk1"/>
                        </a:solidFill>
                        <a:effectLst/>
                        <a:latin typeface="+mj-lt"/>
                        <a:cs typeface="Times New Roman" panose="02020603050405020304" pitchFamily="18" charset="0"/>
                      </a:endParaRPr>
                    </a:p>
                    <a:p>
                      <a:pPr marL="171450" indent="-171450" algn="l">
                        <a:lnSpc>
                          <a:spcPct val="115000"/>
                        </a:lnSpc>
                        <a:spcAft>
                          <a:spcPts val="0"/>
                        </a:spcAft>
                        <a:buFont typeface="Arial" panose="020B0604020202020204" pitchFamily="34" charset="0"/>
                        <a:buChar char="•"/>
                      </a:pPr>
                      <a:endParaRPr lang="en-GB" sz="1000" kern="1200" dirty="0">
                        <a:solidFill>
                          <a:schemeClr val="dk1"/>
                        </a:solidFill>
                        <a:effectLst/>
                        <a:latin typeface="+mj-lt"/>
                        <a:ea typeface="+mn-ea"/>
                        <a:cs typeface="+mn-cs"/>
                      </a:endParaRPr>
                    </a:p>
                    <a:p>
                      <a:pPr algn="ctr">
                        <a:lnSpc>
                          <a:spcPct val="107000"/>
                        </a:lnSpc>
                        <a:spcAft>
                          <a:spcPts val="0"/>
                        </a:spcAft>
                      </a:pPr>
                      <a:endParaRPr lang="en-GB" sz="1000" kern="1200" dirty="0">
                        <a:solidFill>
                          <a:schemeClr val="dk1"/>
                        </a:solidFill>
                        <a:effectLst/>
                        <a:latin typeface="+mj-lt"/>
                        <a:ea typeface="+mn-ea"/>
                        <a:cs typeface="+mn-cs"/>
                      </a:endParaRPr>
                    </a:p>
                    <a:p>
                      <a:pPr algn="ctr">
                        <a:lnSpc>
                          <a:spcPct val="107000"/>
                        </a:lnSpc>
                        <a:spcAft>
                          <a:spcPts val="0"/>
                        </a:spcAft>
                      </a:pPr>
                      <a:endParaRPr lang="en-GB" sz="1000" kern="1200" dirty="0">
                        <a:solidFill>
                          <a:schemeClr val="dk1"/>
                        </a:solidFill>
                        <a:effectLst/>
                        <a:latin typeface="+mj-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171450" indent="-171450" algn="l">
                        <a:lnSpc>
                          <a:spcPct val="100000"/>
                        </a:lnSpc>
                        <a:spcAft>
                          <a:spcPts val="0"/>
                        </a:spcAft>
                        <a:buFont typeface="Arial" panose="020B0604020202020204" pitchFamily="34" charset="0"/>
                        <a:buChar char="•"/>
                      </a:pPr>
                      <a:r>
                        <a:rPr lang="en-GB" sz="1000" kern="1200" dirty="0">
                          <a:solidFill>
                            <a:schemeClr val="dk1"/>
                          </a:solidFill>
                          <a:effectLst/>
                          <a:latin typeface="+mj-lt"/>
                          <a:ea typeface="Calibri" panose="020F0502020204030204" pitchFamily="34" charset="0"/>
                          <a:cs typeface="Arial" panose="020B0604020202020204" pitchFamily="34" charset="0"/>
                        </a:rPr>
                        <a:t>Knowing the sounds that the taught phonemes make.</a:t>
                      </a:r>
                      <a:endParaRPr lang="en-GB" sz="1000" kern="1200" dirty="0">
                        <a:solidFill>
                          <a:schemeClr val="dk1"/>
                        </a:solidFill>
                        <a:effectLst/>
                        <a:latin typeface="+mj-lt"/>
                        <a:ea typeface="Calibri" panose="020F0502020204030204" pitchFamily="34" charset="0"/>
                        <a:cs typeface="Times New Roman" panose="02020603050405020304" pitchFamily="18" charset="0"/>
                      </a:endParaRPr>
                    </a:p>
                    <a:p>
                      <a:pPr marL="171450" indent="-171450" algn="l">
                        <a:lnSpc>
                          <a:spcPct val="100000"/>
                        </a:lnSpc>
                        <a:spcAft>
                          <a:spcPts val="0"/>
                        </a:spcAft>
                        <a:buFont typeface="Arial" panose="020B0604020202020204" pitchFamily="34" charset="0"/>
                        <a:buChar char="•"/>
                      </a:pPr>
                      <a:r>
                        <a:rPr lang="en-GB" sz="1000" kern="1200" dirty="0">
                          <a:solidFill>
                            <a:schemeClr val="dk1"/>
                          </a:solidFill>
                          <a:effectLst/>
                          <a:latin typeface="+mj-lt"/>
                          <a:ea typeface="Calibri" panose="020F0502020204030204" pitchFamily="34" charset="0"/>
                          <a:cs typeface="Arial" panose="020B0604020202020204" pitchFamily="34" charset="0"/>
                        </a:rPr>
                        <a:t>Knowing what the taught phonemes look like. </a:t>
                      </a:r>
                      <a:endParaRPr lang="en-GB" sz="1000" kern="1200" dirty="0">
                        <a:solidFill>
                          <a:schemeClr val="dk1"/>
                        </a:solidFill>
                        <a:effectLst/>
                        <a:latin typeface="+mj-lt"/>
                        <a:ea typeface="Calibri" panose="020F0502020204030204" pitchFamily="34" charset="0"/>
                        <a:cs typeface="Times New Roman" panose="02020603050405020304" pitchFamily="18" charset="0"/>
                      </a:endParaRPr>
                    </a:p>
                    <a:p>
                      <a:pPr marL="171450" indent="-171450" algn="l">
                        <a:lnSpc>
                          <a:spcPct val="115000"/>
                        </a:lnSpc>
                        <a:spcAft>
                          <a:spcPts val="0"/>
                        </a:spcAft>
                        <a:buFont typeface="Arial" panose="020B0604020202020204" pitchFamily="34" charset="0"/>
                        <a:buChar char="•"/>
                      </a:pPr>
                      <a:endParaRPr lang="en-GB" sz="900" kern="1200" dirty="0">
                        <a:solidFill>
                          <a:schemeClr val="dk1"/>
                        </a:solidFill>
                        <a:effectLst/>
                        <a:latin typeface="+mj-lt"/>
                        <a:ea typeface="+mn-ea"/>
                        <a:cs typeface="+mn-cs"/>
                      </a:endParaRPr>
                    </a:p>
                    <a:p>
                      <a:pPr algn="ctr">
                        <a:lnSpc>
                          <a:spcPct val="107000"/>
                        </a:lnSpc>
                        <a:spcAft>
                          <a:spcPts val="0"/>
                        </a:spcAft>
                      </a:pPr>
                      <a:endParaRPr lang="en-GB" sz="900" kern="1200" dirty="0">
                        <a:solidFill>
                          <a:schemeClr val="dk1"/>
                        </a:solidFill>
                        <a:effectLst/>
                        <a:latin typeface="+mj-lt"/>
                        <a:ea typeface="+mn-ea"/>
                        <a:cs typeface="+mn-cs"/>
                      </a:endParaRPr>
                    </a:p>
                    <a:p>
                      <a:pPr algn="ctr">
                        <a:lnSpc>
                          <a:spcPct val="107000"/>
                        </a:lnSpc>
                        <a:spcAft>
                          <a:spcPts val="0"/>
                        </a:spcAft>
                      </a:pPr>
                      <a:endParaRPr lang="en-GB" sz="900" kern="1200" dirty="0">
                        <a:solidFill>
                          <a:schemeClr val="dk1"/>
                        </a:solidFill>
                        <a:effectLst/>
                        <a:latin typeface="+mj-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dk1"/>
                          </a:solidFill>
                          <a:effectLst/>
                          <a:latin typeface="+mj-lt"/>
                          <a:ea typeface="+mn-ea"/>
                          <a:cs typeface="+mn-cs"/>
                        </a:rPr>
                        <a:t>Knowing the sounds that the taught phonemes make. </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Knowing what the taught phonemes look like. </a:t>
                      </a:r>
                    </a:p>
                    <a:p>
                      <a:pPr marL="171450" indent="-171450">
                        <a:buFont typeface="Arial" panose="020B0604020202020204" pitchFamily="34" charset="0"/>
                        <a:buChar char="•"/>
                      </a:pPr>
                      <a:r>
                        <a:rPr lang="en-GB" sz="1000" b="1" kern="1200" dirty="0">
                          <a:solidFill>
                            <a:schemeClr val="dk1"/>
                          </a:solidFill>
                          <a:effectLst/>
                          <a:latin typeface="+mj-lt"/>
                          <a:ea typeface="+mn-ea"/>
                          <a:cs typeface="+mn-cs"/>
                        </a:rPr>
                        <a:t> </a:t>
                      </a:r>
                      <a:r>
                        <a:rPr lang="en-GB" sz="1000" kern="1200" dirty="0">
                          <a:solidFill>
                            <a:schemeClr val="dk1"/>
                          </a:solidFill>
                          <a:effectLst/>
                          <a:latin typeface="+mj-lt"/>
                          <a:ea typeface="+mn-ea"/>
                          <a:cs typeface="+mn-cs"/>
                        </a:rPr>
                        <a:t>To know that a sentence starts with a capital letter and ends with a full stop. </a:t>
                      </a:r>
                    </a:p>
                    <a:p>
                      <a:pPr marL="171450" indent="-171450">
                        <a:buFont typeface="Arial" panose="020B0604020202020204" pitchFamily="34" charset="0"/>
                        <a:buChar char="•"/>
                      </a:pPr>
                      <a:r>
                        <a:rPr lang="en-GB" sz="1000" kern="1200" dirty="0">
                          <a:solidFill>
                            <a:schemeClr val="dk1"/>
                          </a:solidFill>
                          <a:effectLst/>
                          <a:latin typeface="+mj-lt"/>
                          <a:ea typeface="+mn-ea"/>
                          <a:cs typeface="+mn-cs"/>
                        </a:rPr>
                        <a:t>Knows how to spell some familiar words.</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endParaRPr lang="en-GB" sz="900" kern="1200" dirty="0">
                        <a:solidFill>
                          <a:schemeClr val="dk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74909330"/>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pic>
        <p:nvPicPr>
          <p:cNvPr id="6" name="Picture 2">
            <a:extLst>
              <a:ext uri="{FF2B5EF4-FFF2-40B4-BE49-F238E27FC236}">
                <a16:creationId xmlns:a16="http://schemas.microsoft.com/office/drawing/2014/main" id="{69B593B0-9B76-4372-9C2B-20BB483FB4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38" t="12099" r="13494" b="7421"/>
          <a:stretch/>
        </p:blipFill>
        <p:spPr bwMode="auto">
          <a:xfrm>
            <a:off x="560344" y="140426"/>
            <a:ext cx="555712" cy="650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7687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19157804"/>
              </p:ext>
            </p:extLst>
          </p:nvPr>
        </p:nvGraphicFramePr>
        <p:xfrm>
          <a:off x="366318" y="738067"/>
          <a:ext cx="11459364" cy="5380365"/>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what</a:t>
                      </a:r>
                      <a:r>
                        <a:rPr lang="en-US" sz="16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who</a:t>
                      </a:r>
                      <a:r>
                        <a:rPr lang="en-US" sz="16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how</a:t>
                      </a:r>
                      <a:r>
                        <a:rPr lang="en-US" sz="16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where</a:t>
                      </a:r>
                      <a:r>
                        <a:rPr lang="en-US" sz="16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why</a:t>
                      </a:r>
                      <a:r>
                        <a:rPr lang="en-US" sz="16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when</a:t>
                      </a:r>
                      <a:r>
                        <a:rPr lang="en-US" sz="16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TFW used as stimulus across the year</a:t>
                      </a: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Texts may due t children’s interests </a:t>
                      </a:r>
                    </a:p>
                    <a:p>
                      <a:pPr algn="ctr"/>
                      <a:endParaRPr lang="en-US" sz="1800" b="0" dirty="0">
                        <a:latin typeface="Amatic SC" panose="00000500000000000000" pitchFamily="2" charset="-79"/>
                        <a:cs typeface="Amatic SC" panose="00000500000000000000" pitchFamily="2" charset="-79"/>
                      </a:endParaRPr>
                    </a:p>
                    <a:p>
                      <a:pPr algn="ctr"/>
                      <a:endParaRPr lang="en-US" sz="900" b="0" dirty="0">
                        <a:latin typeface="+mn-lt"/>
                        <a:cs typeface="Amatic SC" panose="00000500000000000000" pitchFamily="2" charset="-79"/>
                      </a:endParaRPr>
                    </a:p>
                    <a:p>
                      <a:pPr algn="ctr"/>
                      <a:endParaRPr lang="en-US"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endParaRPr lang="en-GB" sz="1000" kern="1200" dirty="0">
                        <a:solidFill>
                          <a:schemeClr val="tx1"/>
                        </a:solidFill>
                        <a:effectLst/>
                        <a:latin typeface="+mj-lt"/>
                        <a:ea typeface="+mn-ea"/>
                        <a:cs typeface="Amatic SC" panose="00000500000000000000" pitchFamily="2" charset="-79"/>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j-lt"/>
                          <a:ea typeface="+mn-ea"/>
                          <a:cs typeface="Amatic SC" panose="00000500000000000000" pitchFamily="2" charset="-79"/>
                        </a:rPr>
                        <a:t>Multi-sensory writing and patterns. Dominant hand, tripod grip, mark making, giving meaning to marks and labelling. </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kern="1200" dirty="0">
                          <a:solidFill>
                            <a:schemeClr val="tx1"/>
                          </a:solidFill>
                          <a:effectLst/>
                          <a:latin typeface="+mj-lt"/>
                          <a:ea typeface="+mn-ea"/>
                          <a:cs typeface="Amatic SC" panose="00000500000000000000" pitchFamily="2" charset="-79"/>
                        </a:rPr>
                        <a:t>Name writing, Shopping lists, Writing initial sounds and simple captions. </a:t>
                      </a:r>
                      <a:r>
                        <a:rPr lang="en-US" sz="1000" dirty="0">
                          <a:solidFill>
                            <a:schemeClr val="tx1"/>
                          </a:solidFill>
                          <a:effectLst/>
                          <a:latin typeface="+mj-lt"/>
                          <a:ea typeface="Calibri" panose="020F0502020204030204" pitchFamily="34" charset="0"/>
                          <a:cs typeface="Amatic SC" panose="00000500000000000000" pitchFamily="2" charset="-79"/>
                        </a:rPr>
                        <a:t>Use initial sounds to label characters / images. Silly soup. </a:t>
                      </a:r>
                      <a:r>
                        <a:rPr lang="en-GB" sz="1000" dirty="0">
                          <a:solidFill>
                            <a:schemeClr val="tx1"/>
                          </a:solidFill>
                          <a:latin typeface="+mj-lt"/>
                        </a:rPr>
                        <a:t>Names Labels.</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dirty="0">
                          <a:solidFill>
                            <a:schemeClr val="tx1"/>
                          </a:solidFill>
                          <a:latin typeface="+mj-lt"/>
                        </a:rPr>
                        <a:t> </a:t>
                      </a:r>
                      <a:r>
                        <a:rPr lang="en-GB" sz="1000" dirty="0">
                          <a:solidFill>
                            <a:schemeClr val="tx1"/>
                          </a:solidFill>
                          <a:effectLst/>
                          <a:latin typeface="+mj-lt"/>
                          <a:ea typeface="Calibri" panose="020F0502020204030204" pitchFamily="34" charset="0"/>
                          <a:cs typeface="Amatic SC" panose="00000500000000000000" pitchFamily="2" charset="-79"/>
                        </a:rPr>
                        <a:t>Writing for a purpose in role play</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000" dirty="0">
                        <a:solidFill>
                          <a:schemeClr val="tx1"/>
                        </a:solidFill>
                        <a:latin typeface="+mj-lt"/>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dirty="0">
                          <a:solidFill>
                            <a:schemeClr val="tx1"/>
                          </a:solidFill>
                          <a:effectLst/>
                          <a:latin typeface="+mj-lt"/>
                          <a:ea typeface="Calibri" panose="020F0502020204030204" pitchFamily="34" charset="0"/>
                          <a:cs typeface="Amatic SC" panose="00000500000000000000" pitchFamily="2" charset="-79"/>
                        </a:rPr>
                        <a:t>PHASE</a:t>
                      </a:r>
                      <a:r>
                        <a:rPr lang="en-GB" sz="1000" baseline="0" dirty="0">
                          <a:solidFill>
                            <a:schemeClr val="tx1"/>
                          </a:solidFill>
                          <a:effectLst/>
                          <a:latin typeface="+mj-lt"/>
                          <a:ea typeface="Calibri" panose="020F0502020204030204" pitchFamily="34" charset="0"/>
                          <a:cs typeface="Amatic SC" panose="00000500000000000000" pitchFamily="2" charset="-79"/>
                        </a:rPr>
                        <a:t> WORDS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b="1" kern="1200" dirty="0">
                        <a:solidFill>
                          <a:schemeClr val="tx1"/>
                        </a:solidFill>
                        <a:effectLst/>
                        <a:latin typeface="+mj-lt"/>
                        <a:ea typeface="+mn-ea"/>
                        <a:cs typeface="Amatic SC" panose="00000500000000000000" pitchFamily="2" charset="-79"/>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000" dirty="0">
                          <a:solidFill>
                            <a:schemeClr val="tx1"/>
                          </a:solidFill>
                          <a:effectLst/>
                          <a:latin typeface="+mj-lt"/>
                          <a:ea typeface="Calibri" panose="020F0502020204030204" pitchFamily="34" charset="0"/>
                          <a:cs typeface="Amatic SC" panose="00000500000000000000" pitchFamily="2" charset="-79"/>
                        </a:rPr>
                        <a:t>Recount</a:t>
                      </a:r>
                      <a:r>
                        <a:rPr lang="en-GB" sz="1000" baseline="0" dirty="0">
                          <a:solidFill>
                            <a:schemeClr val="tx1"/>
                          </a:solidFill>
                          <a:effectLst/>
                          <a:latin typeface="+mj-lt"/>
                          <a:ea typeface="Calibri" panose="020F0502020204030204" pitchFamily="34" charset="0"/>
                          <a:cs typeface="Amatic SC" panose="00000500000000000000" pitchFamily="2" charset="-79"/>
                        </a:rPr>
                        <a:t>, </a:t>
                      </a:r>
                      <a:r>
                        <a:rPr lang="en-GB" sz="1000" dirty="0">
                          <a:solidFill>
                            <a:schemeClr val="tx1"/>
                          </a:solidFill>
                          <a:effectLst/>
                          <a:latin typeface="+mj-lt"/>
                          <a:ea typeface="Calibri" panose="020F0502020204030204" pitchFamily="34" charset="0"/>
                          <a:cs typeface="Amatic SC" panose="00000500000000000000" pitchFamily="2" charset="-79"/>
                        </a:rPr>
                        <a:t>Name writing, emergent writing, labelling</a:t>
                      </a:r>
                      <a:r>
                        <a:rPr lang="en-GB" sz="1000" baseline="0" dirty="0">
                          <a:solidFill>
                            <a:schemeClr val="tx1"/>
                          </a:solidFill>
                          <a:effectLst/>
                          <a:latin typeface="+mj-lt"/>
                          <a:ea typeface="Calibri" panose="020F0502020204030204" pitchFamily="34" charset="0"/>
                          <a:cs typeface="Amatic SC" panose="00000500000000000000" pitchFamily="2" charset="-79"/>
                        </a:rPr>
                        <a:t>,</a:t>
                      </a:r>
                      <a:r>
                        <a:rPr lang="en-GB" sz="1000" dirty="0">
                          <a:solidFill>
                            <a:schemeClr val="tx1"/>
                          </a:solidFill>
                          <a:effectLst/>
                          <a:latin typeface="+mj-lt"/>
                          <a:ea typeface="Calibri" panose="020F0502020204030204" pitchFamily="34" charset="0"/>
                          <a:cs typeface="Amatic SC" panose="00000500000000000000" pitchFamily="2" charset="-79"/>
                        </a:rPr>
                        <a:t> story scribing. Retelling stories</a:t>
                      </a:r>
                      <a:r>
                        <a:rPr lang="en-US" sz="1000" dirty="0">
                          <a:solidFill>
                            <a:schemeClr val="tx1"/>
                          </a:solidFill>
                          <a:effectLst/>
                          <a:latin typeface="+mj-lt"/>
                          <a:ea typeface="+mn-ea"/>
                          <a:cs typeface="+mn-cs"/>
                        </a:rPr>
                        <a:t>,</a:t>
                      </a:r>
                      <a:r>
                        <a:rPr lang="en-US" sz="1000" baseline="0" dirty="0">
                          <a:solidFill>
                            <a:schemeClr val="tx1"/>
                          </a:solidFill>
                          <a:effectLst/>
                          <a:latin typeface="+mj-lt"/>
                          <a:ea typeface="+mn-ea"/>
                          <a:cs typeface="+mn-cs"/>
                        </a:rPr>
                        <a:t> letter writing , lists, </a:t>
                      </a:r>
                      <a:r>
                        <a:rPr lang="en-US" sz="1000" baseline="0" dirty="0" err="1">
                          <a:solidFill>
                            <a:schemeClr val="tx1"/>
                          </a:solidFill>
                          <a:effectLst/>
                          <a:latin typeface="+mj-lt"/>
                          <a:ea typeface="+mn-ea"/>
                          <a:cs typeface="+mn-cs"/>
                        </a:rPr>
                        <a:t>recipies</a:t>
                      </a:r>
                      <a:endParaRPr lang="en-US" sz="1000" baseline="0" dirty="0">
                        <a:solidFill>
                          <a:schemeClr val="tx1"/>
                        </a:solidFill>
                        <a:effectLst/>
                        <a:latin typeface="+mj-lt"/>
                        <a:ea typeface="+mn-ea"/>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000" dirty="0">
                          <a:solidFill>
                            <a:schemeClr val="tx1"/>
                          </a:solidFill>
                          <a:effectLst/>
                          <a:latin typeface="+mj-lt"/>
                          <a:ea typeface="Calibri" panose="020F0502020204030204" pitchFamily="34" charset="0"/>
                          <a:cs typeface="Amatic SC" panose="00000500000000000000" pitchFamily="2" charset="-79"/>
                        </a:rPr>
                        <a:t>Writing tricky words</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000" dirty="0">
                          <a:solidFill>
                            <a:schemeClr val="tx1"/>
                          </a:solidFill>
                          <a:effectLst/>
                          <a:latin typeface="+mj-lt"/>
                          <a:ea typeface="Calibri" panose="020F0502020204030204" pitchFamily="34" charset="0"/>
                          <a:cs typeface="Amatic SC" panose="00000500000000000000" pitchFamily="2" charset="-79"/>
                        </a:rPr>
                        <a:t>PHASE WORDS</a:t>
                      </a:r>
                    </a:p>
                    <a:p>
                      <a:pPr algn="l">
                        <a:lnSpc>
                          <a:spcPct val="107000"/>
                        </a:lnSpc>
                        <a:spcAft>
                          <a:spcPts val="800"/>
                        </a:spcAft>
                      </a:pPr>
                      <a:endParaRPr lang="en-US"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solidFill>
                          <a:schemeClr val="tx1"/>
                        </a:solidFill>
                        <a:effectLst/>
                        <a:latin typeface="+mj-lt"/>
                        <a:ea typeface="Calibri" panose="020F0502020204030204" pitchFamily="34" charset="0"/>
                        <a:cs typeface="Amatic SC" panose="00000500000000000000" pitchFamily="2" charset="-79"/>
                      </a:endParaRPr>
                    </a:p>
                    <a:p>
                      <a:pPr algn="l">
                        <a:lnSpc>
                          <a:spcPct val="115000"/>
                        </a:lnSpc>
                        <a:spcAft>
                          <a:spcPts val="0"/>
                        </a:spcAft>
                      </a:pPr>
                      <a:r>
                        <a:rPr lang="en-GB" sz="1000" dirty="0">
                          <a:solidFill>
                            <a:schemeClr val="tx1"/>
                          </a:solidFill>
                          <a:effectLst/>
                          <a:latin typeface="+mj-lt"/>
                          <a:ea typeface="Calibri" panose="020F0502020204030204" pitchFamily="34" charset="0"/>
                          <a:cs typeface="Amatic SC" panose="00000500000000000000" pitchFamily="2" charset="-79"/>
                        </a:rPr>
                        <a:t>Exciting adjectives ‘Wow words’</a:t>
                      </a:r>
                    </a:p>
                    <a:p>
                      <a:pPr algn="l">
                        <a:lnSpc>
                          <a:spcPct val="115000"/>
                        </a:lnSpc>
                        <a:spcAft>
                          <a:spcPts val="0"/>
                        </a:spcAft>
                      </a:pPr>
                      <a:r>
                        <a:rPr lang="en-GB" sz="1000" dirty="0">
                          <a:solidFill>
                            <a:schemeClr val="tx1"/>
                          </a:solidFill>
                          <a:effectLst/>
                          <a:latin typeface="+mj-lt"/>
                          <a:ea typeface="Calibri" panose="020F0502020204030204" pitchFamily="34" charset="0"/>
                          <a:cs typeface="Amatic SC" panose="00000500000000000000" pitchFamily="2" charset="-79"/>
                        </a:rPr>
                        <a:t>Rhyming</a:t>
                      </a:r>
                      <a:r>
                        <a:rPr lang="en-GB" sz="1000" baseline="0" dirty="0">
                          <a:solidFill>
                            <a:schemeClr val="tx1"/>
                          </a:solidFill>
                          <a:effectLst/>
                          <a:latin typeface="+mj-lt"/>
                          <a:ea typeface="Calibri" panose="020F0502020204030204" pitchFamily="34" charset="0"/>
                          <a:cs typeface="Amatic SC" panose="00000500000000000000" pitchFamily="2" charset="-79"/>
                        </a:rPr>
                        <a:t> words/early sentences </a:t>
                      </a:r>
                      <a:r>
                        <a:rPr lang="en-GB" sz="1000" baseline="0" dirty="0" err="1">
                          <a:solidFill>
                            <a:schemeClr val="tx1"/>
                          </a:solidFill>
                          <a:effectLst/>
                          <a:latin typeface="+mj-lt"/>
                          <a:ea typeface="Calibri" panose="020F0502020204030204" pitchFamily="34" charset="0"/>
                          <a:cs typeface="Amatic SC" panose="00000500000000000000" pitchFamily="2" charset="-79"/>
                        </a:rPr>
                        <a:t>sentences</a:t>
                      </a:r>
                      <a:endParaRPr lang="en-GB" sz="1000" baseline="0" dirty="0">
                        <a:solidFill>
                          <a:schemeClr val="tx1"/>
                        </a:solidFill>
                        <a:effectLst/>
                        <a:latin typeface="+mj-lt"/>
                        <a:ea typeface="Calibri" panose="020F0502020204030204" pitchFamily="34" charset="0"/>
                        <a:cs typeface="Amatic SC" panose="00000500000000000000" pitchFamily="2" charset="-79"/>
                      </a:endParaRPr>
                    </a:p>
                    <a:p>
                      <a:pPr algn="l">
                        <a:lnSpc>
                          <a:spcPct val="115000"/>
                        </a:lnSpc>
                        <a:spcAft>
                          <a:spcPts val="0"/>
                        </a:spcAft>
                      </a:pPr>
                      <a:r>
                        <a:rPr lang="en-GB" sz="1000" baseline="0" dirty="0">
                          <a:solidFill>
                            <a:schemeClr val="tx1"/>
                          </a:solidFill>
                          <a:effectLst/>
                          <a:latin typeface="+mj-lt"/>
                          <a:ea typeface="Calibri" panose="020F0502020204030204" pitchFamily="34" charset="0"/>
                          <a:cs typeface="Amatic SC" panose="00000500000000000000" pitchFamily="2" charset="-79"/>
                        </a:rPr>
                        <a:t>Instructions</a:t>
                      </a:r>
                    </a:p>
                    <a:p>
                      <a:pPr algn="l">
                        <a:lnSpc>
                          <a:spcPct val="115000"/>
                        </a:lnSpc>
                        <a:spcAft>
                          <a:spcPts val="0"/>
                        </a:spcAft>
                      </a:pPr>
                      <a:r>
                        <a:rPr lang="en-GB" sz="1000" baseline="0" dirty="0">
                          <a:solidFill>
                            <a:schemeClr val="tx1"/>
                          </a:solidFill>
                          <a:effectLst/>
                          <a:latin typeface="+mj-lt"/>
                          <a:ea typeface="Calibri" panose="020F0502020204030204" pitchFamily="34" charset="0"/>
                          <a:cs typeface="Amatic SC" panose="00000500000000000000" pitchFamily="2" charset="-79"/>
                        </a:rPr>
                        <a:t>Captions</a:t>
                      </a:r>
                    </a:p>
                    <a:p>
                      <a:pPr algn="l">
                        <a:lnSpc>
                          <a:spcPct val="115000"/>
                        </a:lnSpc>
                        <a:spcAft>
                          <a:spcPts val="0"/>
                        </a:spcAft>
                      </a:pPr>
                      <a:r>
                        <a:rPr lang="en-GB" sz="1000" dirty="0">
                          <a:solidFill>
                            <a:schemeClr val="tx1"/>
                          </a:solidFill>
                          <a:effectLst/>
                          <a:latin typeface="+mj-lt"/>
                          <a:ea typeface="Calibri" panose="020F0502020204030204" pitchFamily="34" charset="0"/>
                          <a:cs typeface="Amatic SC" panose="00000500000000000000" pitchFamily="2" charset="-79"/>
                        </a:rPr>
                        <a:t>Writing recipes, lists.</a:t>
                      </a:r>
                      <a:endParaRPr lang="en-GB" sz="1000" baseline="0" dirty="0">
                        <a:solidFill>
                          <a:schemeClr val="tx1"/>
                        </a:solidFill>
                        <a:effectLst/>
                        <a:latin typeface="+mj-lt"/>
                        <a:ea typeface="Calibri" panose="020F0502020204030204" pitchFamily="34" charset="0"/>
                        <a:cs typeface="Amatic SC" panose="00000500000000000000" pitchFamily="2" charset="-79"/>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1000" dirty="0">
                          <a:solidFill>
                            <a:schemeClr val="tx1"/>
                          </a:solidFill>
                          <a:effectLst/>
                          <a:latin typeface="+mj-lt"/>
                          <a:ea typeface="Calibri" panose="020F0502020204030204" pitchFamily="34" charset="0"/>
                          <a:cs typeface="Amatic SC" panose="00000500000000000000" pitchFamily="2" charset="-79"/>
                        </a:rPr>
                        <a:t>PHASE WORDS</a:t>
                      </a:r>
                    </a:p>
                    <a:p>
                      <a:pPr algn="l">
                        <a:lnSpc>
                          <a:spcPct val="115000"/>
                        </a:lnSpc>
                        <a:spcAft>
                          <a:spcPts val="0"/>
                        </a:spcAft>
                      </a:pPr>
                      <a:endParaRPr lang="en-GB" sz="1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solidFill>
                          <a:schemeClr val="tx1"/>
                        </a:solidFill>
                        <a:effectLst/>
                        <a:latin typeface="+mj-lt"/>
                        <a:ea typeface="Calibri" panose="020F0502020204030204" pitchFamily="34" charset="0"/>
                        <a:cs typeface="Amatic SC" panose="00000500000000000000" pitchFamily="2" charset="-79"/>
                      </a:endParaRPr>
                    </a:p>
                    <a:p>
                      <a:pPr algn="l">
                        <a:lnSpc>
                          <a:spcPct val="107000"/>
                        </a:lnSpc>
                        <a:spcAft>
                          <a:spcPts val="0"/>
                        </a:spcAft>
                      </a:pPr>
                      <a:r>
                        <a:rPr lang="en-GB" sz="1000" dirty="0">
                          <a:solidFill>
                            <a:schemeClr val="tx1"/>
                          </a:solidFill>
                          <a:effectLst/>
                          <a:latin typeface="+mj-lt"/>
                          <a:ea typeface="Calibri" panose="020F0502020204030204" pitchFamily="34" charset="0"/>
                          <a:cs typeface="Amatic SC" panose="00000500000000000000" pitchFamily="2" charset="-79"/>
                        </a:rPr>
                        <a:t>Creating own story maps, writing captions and labels, writing simple sentences. </a:t>
                      </a:r>
                      <a:r>
                        <a:rPr lang="en-US" sz="1000" dirty="0">
                          <a:solidFill>
                            <a:schemeClr val="tx1"/>
                          </a:solidFill>
                          <a:latin typeface="+mj-lt"/>
                        </a:rPr>
                        <a:t>Writing short sentences to accompany story maps.  </a:t>
                      </a:r>
                    </a:p>
                    <a:p>
                      <a:pPr algn="l">
                        <a:lnSpc>
                          <a:spcPct val="107000"/>
                        </a:lnSpc>
                        <a:spcAft>
                          <a:spcPts val="0"/>
                        </a:spcAft>
                      </a:pPr>
                      <a:r>
                        <a:rPr lang="en-US" sz="1000" dirty="0">
                          <a:solidFill>
                            <a:schemeClr val="tx1"/>
                          </a:solidFill>
                          <a:latin typeface="+mj-lt"/>
                        </a:rPr>
                        <a:t>Labels and captions,</a:t>
                      </a:r>
                    </a:p>
                    <a:p>
                      <a:pPr algn="l">
                        <a:lnSpc>
                          <a:spcPct val="107000"/>
                        </a:lnSpc>
                        <a:spcAft>
                          <a:spcPts val="0"/>
                        </a:spcAft>
                      </a:pPr>
                      <a:r>
                        <a:rPr lang="en-US" sz="1000" dirty="0">
                          <a:solidFill>
                            <a:schemeClr val="tx1"/>
                          </a:solidFill>
                          <a:latin typeface="+mj-lt"/>
                        </a:rPr>
                        <a:t>Character descriptions. Order the Easter story</a:t>
                      </a:r>
                    </a:p>
                    <a:p>
                      <a:pPr algn="l">
                        <a:lnSpc>
                          <a:spcPct val="107000"/>
                        </a:lnSpc>
                        <a:spcAft>
                          <a:spcPts val="0"/>
                        </a:spcAft>
                      </a:pPr>
                      <a:endParaRPr lang="en-US" sz="1000" dirty="0">
                        <a:solidFill>
                          <a:schemeClr val="tx1"/>
                        </a:solidFill>
                        <a:latin typeface="+mj-lt"/>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solidFill>
                            <a:schemeClr val="tx1"/>
                          </a:solidFill>
                          <a:effectLst/>
                          <a:latin typeface="+mj-lt"/>
                          <a:ea typeface="Calibri" panose="020F0502020204030204" pitchFamily="34" charset="0"/>
                          <a:cs typeface="Amatic SC" panose="00000500000000000000" pitchFamily="2" charset="-79"/>
                        </a:rPr>
                        <a:t>PHASE WORDS</a:t>
                      </a:r>
                    </a:p>
                    <a:p>
                      <a:pPr algn="l">
                        <a:lnSpc>
                          <a:spcPct val="107000"/>
                        </a:lnSpc>
                        <a:spcAft>
                          <a:spcPts val="0"/>
                        </a:spcAft>
                      </a:pPr>
                      <a:endParaRPr lang="en-US"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solidFill>
                          <a:schemeClr val="tx1"/>
                        </a:solidFill>
                        <a:effectLst/>
                        <a:latin typeface="+mj-lt"/>
                        <a:ea typeface="Calibri" panose="020F0502020204030204" pitchFamily="34" charset="0"/>
                        <a:cs typeface="Amatic SC" panose="00000500000000000000" pitchFamily="2" charset="-79"/>
                      </a:endParaRPr>
                    </a:p>
                    <a:p>
                      <a:pPr algn="l">
                        <a:lnSpc>
                          <a:spcPct val="107000"/>
                        </a:lnSpc>
                        <a:spcAft>
                          <a:spcPts val="800"/>
                        </a:spcAft>
                      </a:pPr>
                      <a:r>
                        <a:rPr lang="en-GB" sz="1000" dirty="0">
                          <a:solidFill>
                            <a:schemeClr val="tx1"/>
                          </a:solidFill>
                          <a:effectLst/>
                          <a:latin typeface="+mj-lt"/>
                          <a:ea typeface="Calibri" panose="020F0502020204030204" pitchFamily="34" charset="0"/>
                          <a:cs typeface="Amatic SC" panose="00000500000000000000" pitchFamily="2" charset="-79"/>
                        </a:rPr>
                        <a:t>Writing for a purpose in role play using phonetically plausible attempts at words, beginning to use finger spaces</a:t>
                      </a:r>
                      <a:r>
                        <a:rPr lang="en-US" sz="1000" dirty="0">
                          <a:solidFill>
                            <a:schemeClr val="tx1"/>
                          </a:solidFill>
                          <a:effectLst/>
                          <a:latin typeface="+mj-lt"/>
                          <a:ea typeface="Calibri" panose="020F0502020204030204" pitchFamily="34" charset="0"/>
                          <a:cs typeface="Amatic SC" panose="00000500000000000000" pitchFamily="2" charset="-79"/>
                        </a:rPr>
                        <a:t>. </a:t>
                      </a:r>
                      <a:r>
                        <a:rPr lang="en-US" sz="1000" dirty="0">
                          <a:solidFill>
                            <a:schemeClr val="tx1"/>
                          </a:solidFill>
                          <a:latin typeface="+mj-lt"/>
                        </a:rPr>
                        <a:t>Form lower-case and capital letters correctly. Rhyming words. </a:t>
                      </a:r>
                    </a:p>
                    <a:p>
                      <a:pPr marL="0" marR="0" indent="0" algn="l" defTabSz="914400" rtl="0" eaLnBrk="1" fontAlgn="auto" latinLnBrk="0" hangingPunct="1">
                        <a:lnSpc>
                          <a:spcPct val="107000"/>
                        </a:lnSpc>
                        <a:spcBef>
                          <a:spcPts val="0"/>
                        </a:spcBef>
                        <a:spcAft>
                          <a:spcPts val="800"/>
                        </a:spcAft>
                        <a:buClrTx/>
                        <a:buSzTx/>
                        <a:buFontTx/>
                        <a:buNone/>
                        <a:tabLst/>
                        <a:defRPr/>
                      </a:pPr>
                      <a:r>
                        <a:rPr lang="en-US" sz="1000" dirty="0">
                          <a:solidFill>
                            <a:schemeClr val="tx1"/>
                          </a:solidFill>
                          <a:latin typeface="+mj-lt"/>
                        </a:rPr>
                        <a:t>Riddles, fact books, poems</a:t>
                      </a:r>
                      <a:endParaRPr lang="en-GB" sz="100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solidFill>
                          <a:schemeClr val="tx1"/>
                        </a:solidFill>
                        <a:effectLst/>
                        <a:latin typeface="+mj-lt"/>
                        <a:ea typeface="Calibri" panose="020F0502020204030204" pitchFamily="34" charset="0"/>
                        <a:cs typeface="Times New Roman" panose="02020603050405020304" pitchFamily="18" charset="0"/>
                      </a:endParaRPr>
                    </a:p>
                    <a:p>
                      <a:pPr algn="l">
                        <a:lnSpc>
                          <a:spcPct val="107000"/>
                        </a:lnSpc>
                        <a:spcAft>
                          <a:spcPts val="800"/>
                        </a:spcAft>
                      </a:pPr>
                      <a:r>
                        <a:rPr lang="en-GB" sz="1000" baseline="0" dirty="0">
                          <a:solidFill>
                            <a:schemeClr val="tx1"/>
                          </a:solidFill>
                          <a:effectLst/>
                          <a:latin typeface="+mj-lt"/>
                          <a:ea typeface="Calibri" panose="020F0502020204030204" pitchFamily="34" charset="0"/>
                          <a:cs typeface="Amatic SC" panose="00000500000000000000" pitchFamily="2" charset="-79"/>
                        </a:rPr>
                        <a:t> </a:t>
                      </a:r>
                      <a:r>
                        <a:rPr lang="en-GB" sz="1000" dirty="0">
                          <a:solidFill>
                            <a:schemeClr val="tx1"/>
                          </a:solidFill>
                          <a:effectLst/>
                          <a:latin typeface="+mj-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000" dirty="0">
                          <a:solidFill>
                            <a:schemeClr val="tx1"/>
                          </a:solidFill>
                          <a:latin typeface="+mj-lt"/>
                        </a:rPr>
                        <a:t> Innovation of familiar texts Using familiar texts as a model for writing own stories.</a:t>
                      </a:r>
                      <a:endParaRPr lang="en-GB" sz="1000" baseline="0" dirty="0">
                        <a:solidFill>
                          <a:schemeClr val="tx1"/>
                        </a:solidFill>
                        <a:effectLst/>
                        <a:latin typeface="+mj-lt"/>
                        <a:ea typeface="Calibri" panose="020F0502020204030204" pitchFamily="34" charset="0"/>
                        <a:cs typeface="Amatic SC" panose="00000500000000000000" pitchFamily="2" charset="-79"/>
                      </a:endParaRPr>
                    </a:p>
                    <a:p>
                      <a:pPr algn="l">
                        <a:lnSpc>
                          <a:spcPct val="107000"/>
                        </a:lnSpc>
                        <a:spcAft>
                          <a:spcPts val="800"/>
                        </a:spcAft>
                      </a:pPr>
                      <a:endParaRPr lang="en-GB" sz="1000" baseline="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r h="552965">
                <a:tc>
                  <a:txBody>
                    <a:bodyPr/>
                    <a:lstStyle/>
                    <a:p>
                      <a:pPr algn="ctr"/>
                      <a:r>
                        <a:rPr lang="en-US" sz="1400" b="0" dirty="0">
                          <a:latin typeface="Amatic SC" panose="00000500000000000000" pitchFamily="2" charset="-79"/>
                          <a:cs typeface="Amatic SC" panose="00000500000000000000" pitchFamily="2" charset="-79"/>
                        </a:rPr>
                        <a:t>Skills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a:solidFill>
                            <a:schemeClr val="tx1"/>
                          </a:solidFill>
                          <a:effectLst/>
                          <a:latin typeface="+mj-lt"/>
                          <a:ea typeface="Calibri" panose="020F0502020204030204" pitchFamily="34" charset="0"/>
                          <a:cs typeface="Amatic SC" panose="00000500000000000000" pitchFamily="2" charset="-79"/>
                        </a:rPr>
                        <a:t>To begin writing letter shapes</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To write letter shapes to match the correct spoken sound</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GB" sz="1000" baseline="0" dirty="0">
                        <a:solidFill>
                          <a:schemeClr val="tx1"/>
                        </a:solidFill>
                        <a:effectLst/>
                        <a:latin typeface="+mj-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7000"/>
                        </a:lnSpc>
                        <a:spcAft>
                          <a:spcPts val="800"/>
                        </a:spcAft>
                        <a:buFont typeface="Arial" panose="020B0604020202020204" pitchFamily="34" charset="0"/>
                        <a:buChar char="•"/>
                      </a:pPr>
                      <a:r>
                        <a:rPr lang="en-US" sz="1000" dirty="0">
                          <a:solidFill>
                            <a:schemeClr val="tx1"/>
                          </a:solidFill>
                          <a:latin typeface="+mj-lt"/>
                        </a:rPr>
                        <a:t>To use phonics to segment CVC words to spell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15000"/>
                        </a:lnSpc>
                        <a:spcAft>
                          <a:spcPts val="0"/>
                        </a:spcAft>
                        <a:buFont typeface="Arial" panose="020B0604020202020204" pitchFamily="34" charset="0"/>
                        <a:buChar char="•"/>
                      </a:pPr>
                      <a:r>
                        <a:rPr lang="en-GB" sz="1000" dirty="0">
                          <a:solidFill>
                            <a:schemeClr val="tx1"/>
                          </a:solidFill>
                          <a:effectLst/>
                          <a:latin typeface="+mj-lt"/>
                          <a:ea typeface="Calibri" panose="020F0502020204030204" pitchFamily="34" charset="0"/>
                          <a:cs typeface="Times New Roman" panose="02020603050405020304" pitchFamily="18" charset="0"/>
                        </a:rPr>
                        <a:t>To write a phonetically plausible dictated sentence. (hold a sentence)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To think of and write a short, simple sentence.</a:t>
                      </a:r>
                    </a:p>
                    <a:p>
                      <a:pPr algn="l">
                        <a:lnSpc>
                          <a:spcPct val="107000"/>
                        </a:lnSpc>
                        <a:spcAft>
                          <a:spcPts val="0"/>
                        </a:spcAft>
                      </a:pPr>
                      <a:endParaRPr lang="en-US"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171450" marR="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000" dirty="0">
                          <a:solidFill>
                            <a:schemeClr val="tx1"/>
                          </a:solidFill>
                          <a:effectLst/>
                          <a:latin typeface="+mj-lt"/>
                          <a:ea typeface="Calibri" panose="020F0502020204030204" pitchFamily="34" charset="0"/>
                          <a:cs typeface="Amatic SC" panose="00000500000000000000" pitchFamily="2" charset="-79"/>
                        </a:rPr>
                        <a:t>To write a sentence with a connective and correctly spelt tricky words</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Checking written work and making any changes where necessary.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7000"/>
                        </a:lnSpc>
                        <a:spcAft>
                          <a:spcPts val="800"/>
                        </a:spcAft>
                      </a:pP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2160957"/>
                  </a:ext>
                </a:extLst>
              </a:tr>
              <a:tr h="552965">
                <a:tc>
                  <a:txBody>
                    <a:bodyPr/>
                    <a:lstStyle/>
                    <a:p>
                      <a:pPr algn="ctr"/>
                      <a:r>
                        <a:rPr lang="en-US" sz="1400" b="0" dirty="0">
                          <a:latin typeface="Amatic SC" panose="00000500000000000000" pitchFamily="2" charset="-79"/>
                          <a:cs typeface="Amatic SC" panose="00000500000000000000" pitchFamily="2" charset="-79"/>
                        </a:rPr>
                        <a:t>knowledge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a:solidFill>
                            <a:schemeClr val="tx1"/>
                          </a:solidFill>
                          <a:effectLst/>
                          <a:latin typeface="+mj-lt"/>
                          <a:ea typeface="Calibri" panose="020F0502020204030204" pitchFamily="34" charset="0"/>
                          <a:cs typeface="Amatic SC" panose="00000500000000000000" pitchFamily="2" charset="-79"/>
                        </a:rPr>
                        <a:t>Know how to write taught letters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7000"/>
                        </a:lnSpc>
                        <a:spcAft>
                          <a:spcPts val="800"/>
                        </a:spcAft>
                        <a:buFont typeface="Arial" panose="020B0604020202020204" pitchFamily="34" charset="0"/>
                        <a:buChar char="•"/>
                      </a:pPr>
                      <a:r>
                        <a:rPr lang="en-US" sz="1000" dirty="0">
                          <a:solidFill>
                            <a:schemeClr val="tx1"/>
                          </a:solidFill>
                          <a:latin typeface="+mj-lt"/>
                        </a:rPr>
                        <a:t>Know how to write letter in sequence of the sounds heard in a word.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171450" indent="-171450" algn="l">
                        <a:lnSpc>
                          <a:spcPct val="115000"/>
                        </a:lnSpc>
                        <a:spcAft>
                          <a:spcPts val="0"/>
                        </a:spcAft>
                        <a:buFont typeface="Arial" panose="020B0604020202020204" pitchFamily="34" charset="0"/>
                        <a:buChar char="•"/>
                      </a:pPr>
                      <a:r>
                        <a:rPr lang="en-GB" sz="1000" dirty="0">
                          <a:solidFill>
                            <a:schemeClr val="tx1"/>
                          </a:solidFill>
                          <a:effectLst/>
                          <a:latin typeface="+mj-lt"/>
                          <a:ea typeface="Calibri" panose="020F0502020204030204" pitchFamily="34" charset="0"/>
                          <a:cs typeface="Times New Roman" panose="02020603050405020304" pitchFamily="18" charset="0"/>
                        </a:rPr>
                        <a:t>To spell some familiar words and write for a purpose.</a:t>
                      </a:r>
                    </a:p>
                    <a:p>
                      <a:pPr marL="171450" indent="-171450" algn="l">
                        <a:lnSpc>
                          <a:spcPct val="115000"/>
                        </a:lnSpc>
                        <a:spcAft>
                          <a:spcPts val="0"/>
                        </a:spcAft>
                        <a:buFont typeface="Arial" panose="020B0604020202020204" pitchFamily="34" charset="0"/>
                        <a:buChar char="•"/>
                      </a:pPr>
                      <a:r>
                        <a:rPr lang="en-GB" sz="1000" dirty="0">
                          <a:solidFill>
                            <a:schemeClr val="tx1"/>
                          </a:solidFill>
                          <a:effectLst/>
                          <a:latin typeface="+mj-lt"/>
                          <a:ea typeface="Calibri" panose="020F0502020204030204" pitchFamily="34" charset="0"/>
                          <a:cs typeface="Times New Roman" panose="02020603050405020304" pitchFamily="18" charset="0"/>
                        </a:rPr>
                        <a:t>To write words with diagraphs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7000"/>
                        </a:lnSpc>
                        <a:spcAft>
                          <a:spcPts val="0"/>
                        </a:spcAft>
                      </a:pPr>
                      <a:endParaRPr lang="en-US" sz="11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171450" marR="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000" dirty="0">
                          <a:solidFill>
                            <a:schemeClr val="tx1"/>
                          </a:solidFill>
                          <a:effectLst/>
                          <a:latin typeface="+mj-lt"/>
                          <a:ea typeface="Calibri" panose="020F0502020204030204" pitchFamily="34" charset="0"/>
                          <a:cs typeface="Amatic SC" panose="00000500000000000000" pitchFamily="2" charset="-79"/>
                        </a:rPr>
                        <a:t>To know how to say and write a complete sentence with a capital letter and full stop.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7000"/>
                        </a:lnSpc>
                        <a:spcAft>
                          <a:spcPts val="800"/>
                        </a:spcAft>
                      </a:pP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628286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pic>
        <p:nvPicPr>
          <p:cNvPr id="6" name="Picture 2">
            <a:extLst>
              <a:ext uri="{FF2B5EF4-FFF2-40B4-BE49-F238E27FC236}">
                <a16:creationId xmlns:a16="http://schemas.microsoft.com/office/drawing/2014/main" id="{59ACE427-EA59-40D0-8A74-824281B0D1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38" t="12099" r="13494" b="7421"/>
          <a:stretch/>
        </p:blipFill>
        <p:spPr bwMode="auto">
          <a:xfrm>
            <a:off x="838200" y="127895"/>
            <a:ext cx="766370" cy="897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9740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370905821"/>
              </p:ext>
            </p:extLst>
          </p:nvPr>
        </p:nvGraphicFramePr>
        <p:xfrm>
          <a:off x="366318" y="963139"/>
          <a:ext cx="11459364" cy="5228116"/>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what</a:t>
                      </a:r>
                      <a:r>
                        <a:rPr lang="en-US" sz="16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7030A0"/>
                          </a:solidFill>
                          <a:latin typeface="Amatic SC" panose="00000500000000000000" pitchFamily="2" charset="-79"/>
                          <a:cs typeface="Amatic SC" panose="00000500000000000000" pitchFamily="2" charset="-79"/>
                        </a:rPr>
                        <a:t>I wonder </a:t>
                      </a:r>
                      <a:r>
                        <a:rPr lang="en-US" sz="1600" b="1" u="sng" dirty="0">
                          <a:solidFill>
                            <a:srgbClr val="7030A0"/>
                          </a:solidFill>
                          <a:latin typeface="Amatic SC" panose="00000500000000000000" pitchFamily="2" charset="-79"/>
                          <a:cs typeface="Amatic SC" panose="00000500000000000000" pitchFamily="2" charset="-79"/>
                        </a:rPr>
                        <a:t>who</a:t>
                      </a:r>
                      <a:r>
                        <a:rPr lang="en-US" sz="16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how</a:t>
                      </a:r>
                      <a:r>
                        <a:rPr lang="en-US" sz="16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CC66FF"/>
                          </a:solidFill>
                          <a:latin typeface="Amatic SC" panose="00000500000000000000" pitchFamily="2" charset="-79"/>
                          <a:cs typeface="Amatic SC" panose="00000500000000000000" pitchFamily="2" charset="-79"/>
                        </a:rPr>
                        <a:t>I wonder </a:t>
                      </a:r>
                      <a:r>
                        <a:rPr lang="en-US" sz="1600" b="1" u="sng" dirty="0">
                          <a:solidFill>
                            <a:srgbClr val="CC66FF"/>
                          </a:solidFill>
                          <a:latin typeface="Amatic SC" panose="00000500000000000000" pitchFamily="2" charset="-79"/>
                          <a:cs typeface="Amatic SC" panose="00000500000000000000" pitchFamily="2" charset="-79"/>
                        </a:rPr>
                        <a:t>where</a:t>
                      </a:r>
                      <a:r>
                        <a:rPr lang="en-US" sz="16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why</a:t>
                      </a:r>
                      <a:r>
                        <a:rPr lang="en-US" sz="16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rgbClr val="00B0F0"/>
                          </a:solidFill>
                          <a:latin typeface="Amatic SC" panose="00000500000000000000" pitchFamily="2" charset="-79"/>
                          <a:cs typeface="Amatic SC" panose="00000500000000000000" pitchFamily="2" charset="-79"/>
                        </a:rPr>
                        <a:t>I wonder </a:t>
                      </a:r>
                      <a:r>
                        <a:rPr lang="en-US" sz="1600" b="1" u="sng" dirty="0">
                          <a:solidFill>
                            <a:srgbClr val="00B0F0"/>
                          </a:solidFill>
                          <a:latin typeface="Amatic SC" panose="00000500000000000000" pitchFamily="2" charset="-79"/>
                          <a:cs typeface="Amatic SC" panose="00000500000000000000" pitchFamily="2" charset="-79"/>
                        </a:rPr>
                        <a:t>when</a:t>
                      </a:r>
                      <a:r>
                        <a:rPr lang="en-US" sz="16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r>
                        <a:rPr lang="en-US" sz="1800" b="0" i="1" kern="1200" dirty="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dirty="0">
                          <a:solidFill>
                            <a:schemeClr val="bg1">
                              <a:lumMod val="50000"/>
                            </a:schemeClr>
                          </a:solidFill>
                          <a:effectLst/>
                          <a:latin typeface="+mn-lt"/>
                          <a:ea typeface="+mn-ea"/>
                          <a:cs typeface="+mn-cs"/>
                        </a:rPr>
                        <a:t>Shakuntala Devi</a:t>
                      </a:r>
                    </a:p>
                    <a:p>
                      <a:pPr algn="ctr"/>
                      <a:endParaRPr lang="en-US" sz="1600" b="1" i="1" kern="1200" dirty="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dirty="0"/>
                        <a:t>Developing a </a:t>
                      </a:r>
                      <a:r>
                        <a:rPr lang="en-US" sz="900" b="1" dirty="0"/>
                        <a:t>strong grounding in number </a:t>
                      </a:r>
                      <a:r>
                        <a:rPr lang="en-US" sz="900" dirty="0"/>
                        <a:t>is essential so that all children develop the necessary </a:t>
                      </a:r>
                      <a:r>
                        <a:rPr lang="en-US" sz="900" b="1" dirty="0"/>
                        <a:t>building blocks </a:t>
                      </a:r>
                      <a:r>
                        <a:rPr lang="en-US" sz="900" dirty="0"/>
                        <a:t>to excel mathematically. Children should be able to </a:t>
                      </a:r>
                      <a:r>
                        <a:rPr lang="en-US" sz="900" b="1" dirty="0"/>
                        <a:t>count confidently</a:t>
                      </a:r>
                      <a:r>
                        <a:rPr lang="en-US" sz="900" dirty="0"/>
                        <a:t>, develop a deep understanding of the </a:t>
                      </a:r>
                      <a:r>
                        <a:rPr lang="en-US" sz="900" b="1" dirty="0"/>
                        <a:t>numbers to 10</a:t>
                      </a:r>
                      <a:r>
                        <a:rPr lang="en-US" sz="900" dirty="0"/>
                        <a:t>, the </a:t>
                      </a:r>
                      <a:r>
                        <a:rPr lang="en-US" sz="900" b="1" dirty="0"/>
                        <a:t>relationships between </a:t>
                      </a:r>
                      <a:r>
                        <a:rPr lang="en-US" sz="900" dirty="0"/>
                        <a:t>them and the patterns within those numbers. By providing frequent and varied opportunities to build and apply this understanding - such as using </a:t>
                      </a:r>
                      <a:r>
                        <a:rPr lang="en-US" sz="900" b="1" dirty="0"/>
                        <a:t>manipulatives,</a:t>
                      </a:r>
                      <a:r>
                        <a:rPr lang="en-US" sz="900" dirty="0"/>
                        <a:t> including small pebbles and tens frames for organising counting - children will develop a secure base of knowledge and vocabulary from which </a:t>
                      </a:r>
                      <a:r>
                        <a:rPr lang="en-US" sz="900" b="1" dirty="0"/>
                        <a:t>mastery of mathematics </a:t>
                      </a:r>
                      <a:r>
                        <a:rPr lang="en-US" sz="900" dirty="0"/>
                        <a:t>is built. In addition, it is important that the curriculum includes </a:t>
                      </a:r>
                      <a:r>
                        <a:rPr lang="en-US" sz="900" b="1" dirty="0"/>
                        <a:t>rich opportunities for children to develop their spatial reasoning </a:t>
                      </a:r>
                      <a:r>
                        <a:rPr lang="en-US" sz="900" dirty="0"/>
                        <a:t>skills across all areas of mathematics including shape, space and measures. It is important that children </a:t>
                      </a:r>
                      <a:r>
                        <a:rPr lang="en-US" sz="900" b="1" dirty="0"/>
                        <a:t>develop positive attitudes and interests in mathematics</a:t>
                      </a:r>
                      <a:r>
                        <a:rPr lang="en-US" sz="900" dirty="0"/>
                        <a:t>, look for </a:t>
                      </a:r>
                      <a:r>
                        <a:rPr lang="en-US" sz="900" b="1" dirty="0"/>
                        <a:t>patterns and relationships</a:t>
                      </a:r>
                      <a:r>
                        <a:rPr lang="en-US" sz="900" dirty="0"/>
                        <a:t>, spot </a:t>
                      </a:r>
                      <a:r>
                        <a:rPr lang="en-US" sz="900" b="1" dirty="0"/>
                        <a:t>connections, ‘have a go’</a:t>
                      </a:r>
                      <a:r>
                        <a:rPr lang="en-US" sz="900" dirty="0"/>
                        <a:t>, </a:t>
                      </a:r>
                      <a:r>
                        <a:rPr lang="en-US" sz="900" b="1" dirty="0"/>
                        <a:t>talk to adults </a:t>
                      </a:r>
                      <a:r>
                        <a:rPr lang="en-US" sz="900" dirty="0"/>
                        <a:t>and peers about what they notice and not be afraid to make mistakes.</a:t>
                      </a: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latin typeface="+mj-lt"/>
                        </a:rPr>
                        <a:t>White Rose Maths</a:t>
                      </a:r>
                    </a:p>
                    <a:p>
                      <a:pPr algn="ctr"/>
                      <a:endParaRPr lang="en-GB" sz="1200" kern="1200" dirty="0">
                        <a:solidFill>
                          <a:schemeClr val="dk1"/>
                        </a:solidFill>
                        <a:effectLst/>
                        <a:latin typeface="+mj-lt"/>
                        <a:ea typeface="+mn-ea"/>
                        <a:cs typeface="+mn-cs"/>
                      </a:endParaRPr>
                    </a:p>
                    <a:p>
                      <a:pPr algn="ctr"/>
                      <a:r>
                        <a:rPr lang="en-GB" sz="1200" kern="1200" dirty="0">
                          <a:solidFill>
                            <a:schemeClr val="dk1"/>
                          </a:solidFill>
                          <a:effectLst/>
                          <a:latin typeface="+mj-lt"/>
                          <a:ea typeface="+mn-ea"/>
                          <a:cs typeface="+mn-cs"/>
                        </a:rPr>
                        <a:t>baseline/getting to know you</a:t>
                      </a:r>
                    </a:p>
                    <a:p>
                      <a:pPr algn="ctr"/>
                      <a:r>
                        <a:rPr lang="en-GB" sz="1200" kern="1200" dirty="0">
                          <a:solidFill>
                            <a:schemeClr val="dk1"/>
                          </a:solidFill>
                          <a:effectLst/>
                          <a:latin typeface="+mj-lt"/>
                          <a:ea typeface="+mn-ea"/>
                          <a:cs typeface="+mn-cs"/>
                        </a:rPr>
                        <a:t>Matching</a:t>
                      </a:r>
                    </a:p>
                    <a:p>
                      <a:pPr algn="ctr"/>
                      <a:r>
                        <a:rPr lang="en-GB" sz="1200" kern="1200" dirty="0">
                          <a:solidFill>
                            <a:schemeClr val="dk1"/>
                          </a:solidFill>
                          <a:effectLst/>
                          <a:latin typeface="+mj-lt"/>
                          <a:ea typeface="+mn-ea"/>
                          <a:cs typeface="+mn-cs"/>
                        </a:rPr>
                        <a:t>Sorting</a:t>
                      </a:r>
                    </a:p>
                    <a:p>
                      <a:pPr algn="ctr"/>
                      <a:r>
                        <a:rPr lang="en-GB" sz="1200" kern="1200" dirty="0">
                          <a:solidFill>
                            <a:schemeClr val="dk1"/>
                          </a:solidFill>
                          <a:effectLst/>
                          <a:latin typeface="+mj-lt"/>
                          <a:ea typeface="+mn-ea"/>
                          <a:cs typeface="+mn-cs"/>
                        </a:rPr>
                        <a:t>Comparing amounts</a:t>
                      </a:r>
                    </a:p>
                    <a:p>
                      <a:pPr algn="ctr"/>
                      <a:r>
                        <a:rPr lang="en-GB" sz="1200" kern="1200" dirty="0">
                          <a:solidFill>
                            <a:schemeClr val="dk1"/>
                          </a:solidFill>
                          <a:effectLst/>
                          <a:latin typeface="+mj-lt"/>
                          <a:ea typeface="+mn-ea"/>
                          <a:cs typeface="+mn-cs"/>
                        </a:rPr>
                        <a:t>Compare size/mass/capacity</a:t>
                      </a:r>
                    </a:p>
                    <a:p>
                      <a:pPr algn="ctr"/>
                      <a:r>
                        <a:rPr lang="en-GB" sz="1200" kern="1200" dirty="0">
                          <a:solidFill>
                            <a:schemeClr val="dk1"/>
                          </a:solidFill>
                          <a:effectLst/>
                          <a:latin typeface="+mj-lt"/>
                          <a:ea typeface="+mn-ea"/>
                          <a:cs typeface="+mn-cs"/>
                        </a:rPr>
                        <a:t>Exploring patterns </a:t>
                      </a:r>
                    </a:p>
                    <a:p>
                      <a:pPr algn="ctr"/>
                      <a:endParaRPr lang="en-GB" sz="1200" b="0" kern="1200" dirty="0">
                        <a:solidFill>
                          <a:schemeClr val="dk1"/>
                        </a:solidFill>
                        <a:effectLst/>
                        <a:latin typeface="+mj-lt"/>
                        <a:ea typeface="+mn-ea"/>
                        <a:cs typeface="+mn-cs"/>
                      </a:endParaRPr>
                    </a:p>
                    <a:p>
                      <a:pPr algn="ctr"/>
                      <a:r>
                        <a:rPr lang="en-GB" sz="1200" dirty="0">
                          <a:latin typeface="+mj-lt"/>
                        </a:rPr>
                        <a:t> </a:t>
                      </a:r>
                      <a:endParaRPr lang="en-GB" sz="1200" b="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kern="1200" dirty="0">
                          <a:solidFill>
                            <a:schemeClr val="dk1"/>
                          </a:solidFill>
                          <a:effectLst/>
                          <a:latin typeface="+mj-lt"/>
                          <a:ea typeface="+mn-ea"/>
                          <a:cs typeface="+mn-cs"/>
                        </a:rPr>
                        <a:t>White Rose Maths</a:t>
                      </a:r>
                    </a:p>
                    <a:p>
                      <a:pPr algn="ctr"/>
                      <a:endParaRPr lang="en-GB" sz="1200" kern="1200" dirty="0">
                        <a:solidFill>
                          <a:schemeClr val="dk1"/>
                        </a:solidFill>
                        <a:effectLst/>
                        <a:latin typeface="+mj-lt"/>
                        <a:ea typeface="+mn-ea"/>
                        <a:cs typeface="+mn-cs"/>
                      </a:endParaRPr>
                    </a:p>
                    <a:p>
                      <a:pPr algn="ctr"/>
                      <a:r>
                        <a:rPr lang="en-GB" sz="1200" kern="1200" dirty="0">
                          <a:solidFill>
                            <a:schemeClr val="dk1"/>
                          </a:solidFill>
                          <a:effectLst/>
                          <a:latin typeface="+mj-lt"/>
                          <a:ea typeface="+mn-ea"/>
                          <a:cs typeface="+mn-cs"/>
                        </a:rPr>
                        <a:t>Representing and comparing 1,2,3 </a:t>
                      </a:r>
                    </a:p>
                    <a:p>
                      <a:pPr algn="ctr"/>
                      <a:r>
                        <a:rPr lang="en-GB" sz="1200" kern="1200" dirty="0">
                          <a:solidFill>
                            <a:schemeClr val="dk1"/>
                          </a:solidFill>
                          <a:effectLst/>
                          <a:latin typeface="+mj-lt"/>
                          <a:ea typeface="+mn-ea"/>
                          <a:cs typeface="+mn-cs"/>
                        </a:rPr>
                        <a:t>Composition of 1,2,3</a:t>
                      </a:r>
                    </a:p>
                    <a:p>
                      <a:pPr algn="ctr"/>
                      <a:r>
                        <a:rPr lang="en-GB" sz="1200" kern="1200" dirty="0">
                          <a:solidFill>
                            <a:schemeClr val="dk1"/>
                          </a:solidFill>
                          <a:effectLst/>
                          <a:latin typeface="+mj-lt"/>
                          <a:ea typeface="+mn-ea"/>
                          <a:cs typeface="+mn-cs"/>
                        </a:rPr>
                        <a:t>Circles and triangles &amp; Spatial awareness</a:t>
                      </a:r>
                    </a:p>
                    <a:p>
                      <a:pPr algn="ctr"/>
                      <a:r>
                        <a:rPr lang="en-GB" sz="1200" kern="1200" dirty="0">
                          <a:solidFill>
                            <a:schemeClr val="dk1"/>
                          </a:solidFill>
                          <a:effectLst/>
                          <a:latin typeface="+mj-lt"/>
                          <a:ea typeface="+mn-ea"/>
                          <a:cs typeface="+mn-cs"/>
                        </a:rPr>
                        <a:t>The number 4/ The number 5</a:t>
                      </a:r>
                    </a:p>
                    <a:p>
                      <a:pPr algn="ctr"/>
                      <a:r>
                        <a:rPr lang="en-GB" sz="1200" kern="1200" dirty="0">
                          <a:solidFill>
                            <a:schemeClr val="dk1"/>
                          </a:solidFill>
                          <a:effectLst/>
                          <a:latin typeface="+mj-lt"/>
                          <a:ea typeface="+mn-ea"/>
                          <a:cs typeface="+mn-cs"/>
                        </a:rPr>
                        <a:t>One more one less</a:t>
                      </a:r>
                    </a:p>
                    <a:p>
                      <a:pPr algn="ctr"/>
                      <a:r>
                        <a:rPr lang="en-GB" sz="1200" kern="1200" dirty="0">
                          <a:solidFill>
                            <a:schemeClr val="dk1"/>
                          </a:solidFill>
                          <a:effectLst/>
                          <a:latin typeface="+mj-lt"/>
                          <a:ea typeface="+mn-ea"/>
                          <a:cs typeface="+mn-cs"/>
                        </a:rPr>
                        <a:t>Comparing shapes</a:t>
                      </a:r>
                    </a:p>
                    <a:p>
                      <a:pPr algn="ctr"/>
                      <a:r>
                        <a:rPr lang="en-GB" sz="1200" kern="1200" dirty="0">
                          <a:solidFill>
                            <a:schemeClr val="dk1"/>
                          </a:solidFill>
                          <a:effectLst/>
                          <a:latin typeface="+mj-lt"/>
                          <a:ea typeface="+mn-ea"/>
                          <a:cs typeface="+mn-cs"/>
                        </a:rPr>
                        <a:t>Night and day (routines/time)</a:t>
                      </a:r>
                      <a:endParaRPr lang="en-GB" sz="1200" b="1"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kern="1200" dirty="0">
                          <a:solidFill>
                            <a:schemeClr val="dk1"/>
                          </a:solidFill>
                          <a:effectLst/>
                          <a:latin typeface="+mj-lt"/>
                          <a:ea typeface="+mn-ea"/>
                          <a:cs typeface="+mn-cs"/>
                        </a:rPr>
                        <a:t>White Rose Maths</a:t>
                      </a:r>
                    </a:p>
                    <a:p>
                      <a:pPr algn="ctr"/>
                      <a:endParaRPr lang="en-GB" sz="1200" kern="1200" dirty="0">
                        <a:solidFill>
                          <a:schemeClr val="dk1"/>
                        </a:solidFill>
                        <a:effectLst/>
                        <a:latin typeface="+mj-lt"/>
                        <a:ea typeface="+mn-ea"/>
                        <a:cs typeface="+mn-cs"/>
                      </a:endParaRPr>
                    </a:p>
                    <a:p>
                      <a:pPr algn="ctr"/>
                      <a:r>
                        <a:rPr lang="en-GB" sz="1200" kern="1200" dirty="0">
                          <a:solidFill>
                            <a:schemeClr val="dk1"/>
                          </a:solidFill>
                          <a:effectLst/>
                          <a:latin typeface="+mj-lt"/>
                          <a:ea typeface="+mn-ea"/>
                          <a:cs typeface="+mn-cs"/>
                        </a:rPr>
                        <a:t>Zero and comparing numbers to 5</a:t>
                      </a:r>
                    </a:p>
                    <a:p>
                      <a:pPr algn="ctr"/>
                      <a:r>
                        <a:rPr lang="en-GB" sz="1200" kern="1200" dirty="0">
                          <a:solidFill>
                            <a:schemeClr val="dk1"/>
                          </a:solidFill>
                          <a:effectLst/>
                          <a:latin typeface="+mj-lt"/>
                          <a:ea typeface="+mn-ea"/>
                          <a:cs typeface="+mn-cs"/>
                        </a:rPr>
                        <a:t>Composition of 4 and 5 </a:t>
                      </a:r>
                    </a:p>
                    <a:p>
                      <a:pPr algn="ctr"/>
                      <a:r>
                        <a:rPr lang="en-GB" sz="1200" kern="1200" dirty="0">
                          <a:solidFill>
                            <a:schemeClr val="dk1"/>
                          </a:solidFill>
                          <a:effectLst/>
                          <a:latin typeface="+mj-lt"/>
                          <a:ea typeface="+mn-ea"/>
                          <a:cs typeface="+mn-cs"/>
                        </a:rPr>
                        <a:t>Mass and capacity</a:t>
                      </a:r>
                    </a:p>
                    <a:p>
                      <a:pPr algn="ctr"/>
                      <a:r>
                        <a:rPr lang="en-GB" sz="1200" kern="1200" dirty="0">
                          <a:solidFill>
                            <a:schemeClr val="dk1"/>
                          </a:solidFill>
                          <a:effectLst/>
                          <a:latin typeface="+mj-lt"/>
                          <a:ea typeface="+mn-ea"/>
                          <a:cs typeface="+mn-cs"/>
                        </a:rPr>
                        <a:t>Learning about 6,7 and 8</a:t>
                      </a:r>
                    </a:p>
                    <a:p>
                      <a:pPr algn="ctr"/>
                      <a:r>
                        <a:rPr lang="en-GB" sz="1200" kern="1200" dirty="0">
                          <a:solidFill>
                            <a:schemeClr val="dk1"/>
                          </a:solidFill>
                          <a:effectLst/>
                          <a:latin typeface="+mj-lt"/>
                          <a:ea typeface="+mn-ea"/>
                          <a:cs typeface="+mn-cs"/>
                        </a:rPr>
                        <a:t>Pairs and combining groups to 10</a:t>
                      </a:r>
                    </a:p>
                    <a:p>
                      <a:pPr algn="ctr"/>
                      <a:r>
                        <a:rPr lang="en-GB" sz="1200" kern="1200" dirty="0">
                          <a:solidFill>
                            <a:schemeClr val="dk1"/>
                          </a:solidFill>
                          <a:effectLst/>
                          <a:latin typeface="+mj-lt"/>
                          <a:ea typeface="+mn-ea"/>
                          <a:cs typeface="+mn-cs"/>
                        </a:rPr>
                        <a:t>Length and height</a:t>
                      </a:r>
                      <a:endParaRPr lang="en-GB" sz="1200"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1200" dirty="0">
                          <a:effectLst/>
                          <a:latin typeface="+mj-lt"/>
                          <a:ea typeface="Calibri" panose="020F0502020204030204" pitchFamily="34" charset="0"/>
                          <a:cs typeface="Times New Roman" panose="02020603050405020304" pitchFamily="18" charset="0"/>
                        </a:rPr>
                        <a:t>White Rose Maths</a:t>
                      </a:r>
                    </a:p>
                    <a:p>
                      <a:pPr algn="ctr">
                        <a:lnSpc>
                          <a:spcPct val="115000"/>
                        </a:lnSpc>
                        <a:spcAft>
                          <a:spcPts val="0"/>
                        </a:spcAft>
                      </a:pPr>
                      <a:endParaRPr lang="en-GB" sz="1200" dirty="0">
                        <a:effectLst/>
                        <a:latin typeface="+mj-lt"/>
                        <a:ea typeface="Calibri" panose="020F0502020204030204" pitchFamily="34" charset="0"/>
                        <a:cs typeface="Times New Roman" panose="02020603050405020304" pitchFamily="18" charset="0"/>
                      </a:endParaRPr>
                    </a:p>
                    <a:p>
                      <a:pPr algn="ctr">
                        <a:lnSpc>
                          <a:spcPct val="115000"/>
                        </a:lnSpc>
                        <a:spcAft>
                          <a:spcPts val="0"/>
                        </a:spcAft>
                      </a:pPr>
                      <a:r>
                        <a:rPr lang="en-GB" sz="1200" dirty="0">
                          <a:effectLst/>
                          <a:latin typeface="+mj-lt"/>
                          <a:ea typeface="Calibri" panose="020F0502020204030204" pitchFamily="34" charset="0"/>
                          <a:cs typeface="Times New Roman" panose="02020603050405020304" pitchFamily="18" charset="0"/>
                        </a:rPr>
                        <a:t>9 and 10</a:t>
                      </a:r>
                    </a:p>
                    <a:p>
                      <a:pPr algn="ctr">
                        <a:lnSpc>
                          <a:spcPct val="115000"/>
                        </a:lnSpc>
                        <a:spcAft>
                          <a:spcPts val="0"/>
                        </a:spcAft>
                      </a:pPr>
                      <a:r>
                        <a:rPr lang="en-GB" sz="1200" dirty="0">
                          <a:effectLst/>
                          <a:latin typeface="+mj-lt"/>
                          <a:ea typeface="Calibri" panose="020F0502020204030204" pitchFamily="34" charset="0"/>
                          <a:cs typeface="Times New Roman" panose="02020603050405020304" pitchFamily="18" charset="0"/>
                        </a:rPr>
                        <a:t>Comparing numbers to 10</a:t>
                      </a:r>
                    </a:p>
                    <a:p>
                      <a:pPr algn="ctr">
                        <a:lnSpc>
                          <a:spcPct val="115000"/>
                        </a:lnSpc>
                        <a:spcAft>
                          <a:spcPts val="0"/>
                        </a:spcAft>
                      </a:pPr>
                      <a:r>
                        <a:rPr lang="en-GB" sz="1200" dirty="0">
                          <a:effectLst/>
                          <a:latin typeface="+mj-lt"/>
                          <a:ea typeface="Calibri" panose="020F0502020204030204" pitchFamily="34" charset="0"/>
                          <a:cs typeface="Times New Roman" panose="02020603050405020304" pitchFamily="18" charset="0"/>
                        </a:rPr>
                        <a:t>Number bonds to 10 (2 weeks)</a:t>
                      </a:r>
                    </a:p>
                    <a:p>
                      <a:pPr algn="ctr">
                        <a:lnSpc>
                          <a:spcPct val="115000"/>
                        </a:lnSpc>
                        <a:spcAft>
                          <a:spcPts val="0"/>
                        </a:spcAft>
                      </a:pPr>
                      <a:r>
                        <a:rPr lang="en-GB" sz="1200" dirty="0">
                          <a:effectLst/>
                          <a:latin typeface="+mj-lt"/>
                          <a:ea typeface="Calibri" panose="020F0502020204030204" pitchFamily="34" charset="0"/>
                          <a:cs typeface="Times New Roman" panose="02020603050405020304" pitchFamily="18" charset="0"/>
                        </a:rPr>
                        <a:t>3D shape</a:t>
                      </a:r>
                    </a:p>
                    <a:p>
                      <a:pPr algn="ctr">
                        <a:lnSpc>
                          <a:spcPct val="115000"/>
                        </a:lnSpc>
                        <a:spcAft>
                          <a:spcPts val="0"/>
                        </a:spcAft>
                      </a:pPr>
                      <a:r>
                        <a:rPr lang="en-GB" sz="1200" dirty="0">
                          <a:effectLst/>
                          <a:latin typeface="+mj-lt"/>
                          <a:ea typeface="Calibri" panose="020F0502020204030204" pitchFamily="34" charset="0"/>
                          <a:cs typeface="Times New Roman" panose="02020603050405020304" pitchFamily="18" charset="0"/>
                        </a:rPr>
                        <a:t>Consolidation (respond</a:t>
                      </a:r>
                      <a:r>
                        <a:rPr lang="en-GB" sz="1200" baseline="0" dirty="0">
                          <a:effectLst/>
                          <a:latin typeface="+mj-lt"/>
                          <a:ea typeface="Calibri" panose="020F0502020204030204" pitchFamily="34" charset="0"/>
                          <a:cs typeface="Times New Roman" panose="02020603050405020304" pitchFamily="18" charset="0"/>
                        </a:rPr>
                        <a:t> to</a:t>
                      </a:r>
                      <a:r>
                        <a:rPr lang="en-GB" sz="1200" dirty="0">
                          <a:effectLst/>
                          <a:latin typeface="+mj-lt"/>
                          <a:ea typeface="Calibri" panose="020F0502020204030204" pitchFamily="34" charset="0"/>
                          <a:cs typeface="Times New Roman" panose="02020603050405020304" pitchFamily="18" charset="0"/>
                        </a:rPr>
                        <a:t> what they need more support with)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en-GB" sz="1200" kern="1200" dirty="0">
                          <a:solidFill>
                            <a:schemeClr val="dk1"/>
                          </a:solidFill>
                          <a:effectLst/>
                          <a:latin typeface="+mj-lt"/>
                          <a:ea typeface="+mn-ea"/>
                          <a:cs typeface="+mn-cs"/>
                        </a:rPr>
                        <a:t>White Rose Maths</a:t>
                      </a:r>
                    </a:p>
                    <a:p>
                      <a:pPr algn="ctr"/>
                      <a:endParaRPr lang="en-GB" sz="1200" kern="1200" dirty="0">
                        <a:solidFill>
                          <a:schemeClr val="dk1"/>
                        </a:solidFill>
                        <a:effectLst/>
                        <a:latin typeface="+mj-lt"/>
                        <a:ea typeface="+mn-ea"/>
                        <a:cs typeface="+mn-cs"/>
                      </a:endParaRPr>
                    </a:p>
                    <a:p>
                      <a:pPr algn="ctr"/>
                      <a:r>
                        <a:rPr lang="en-GB" sz="1200" kern="1200" dirty="0">
                          <a:solidFill>
                            <a:schemeClr val="dk1"/>
                          </a:solidFill>
                          <a:effectLst/>
                          <a:latin typeface="+mj-lt"/>
                          <a:ea typeface="+mn-ea"/>
                          <a:cs typeface="+mn-cs"/>
                        </a:rPr>
                        <a:t>Building numbers beyond 10</a:t>
                      </a:r>
                    </a:p>
                    <a:p>
                      <a:pPr algn="ctr"/>
                      <a:r>
                        <a:rPr lang="en-GB" sz="1200" kern="1200" dirty="0">
                          <a:solidFill>
                            <a:schemeClr val="dk1"/>
                          </a:solidFill>
                          <a:effectLst/>
                          <a:latin typeface="+mj-lt"/>
                          <a:ea typeface="+mn-ea"/>
                          <a:cs typeface="+mn-cs"/>
                        </a:rPr>
                        <a:t>Counting patterns/spatial reasoning</a:t>
                      </a:r>
                    </a:p>
                    <a:p>
                      <a:pPr algn="ctr"/>
                      <a:r>
                        <a:rPr lang="en-GB" sz="1200" kern="1200" dirty="0">
                          <a:solidFill>
                            <a:schemeClr val="dk1"/>
                          </a:solidFill>
                          <a:effectLst/>
                          <a:latin typeface="+mj-lt"/>
                          <a:ea typeface="+mn-ea"/>
                          <a:cs typeface="+mn-cs"/>
                        </a:rPr>
                        <a:t>Adding more x2 weeks</a:t>
                      </a:r>
                    </a:p>
                    <a:p>
                      <a:pPr algn="ctr"/>
                      <a:r>
                        <a:rPr lang="en-GB" sz="1200" kern="1200" dirty="0">
                          <a:solidFill>
                            <a:schemeClr val="dk1"/>
                          </a:solidFill>
                          <a:effectLst/>
                          <a:latin typeface="+mj-lt"/>
                          <a:ea typeface="+mn-ea"/>
                          <a:cs typeface="+mn-cs"/>
                        </a:rPr>
                        <a:t>Taking away x2 weeks</a:t>
                      </a:r>
                      <a:endParaRPr lang="en-GB" sz="1200" b="1" dirty="0">
                        <a:solidFill>
                          <a:schemeClr val="bg1">
                            <a:lumMod val="50000"/>
                          </a:schemeClr>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200" kern="1200" dirty="0">
                          <a:solidFill>
                            <a:schemeClr val="dk1"/>
                          </a:solidFill>
                          <a:effectLst/>
                          <a:latin typeface="+mj-lt"/>
                          <a:ea typeface="+mn-ea"/>
                          <a:cs typeface="+mn-cs"/>
                        </a:rPr>
                        <a:t>White Rose Maths</a:t>
                      </a:r>
                    </a:p>
                    <a:p>
                      <a:pPr algn="ctr"/>
                      <a:endParaRPr lang="en-GB" sz="1200" kern="1200" dirty="0">
                        <a:solidFill>
                          <a:schemeClr val="dk1"/>
                        </a:solidFill>
                        <a:effectLst/>
                        <a:latin typeface="+mj-lt"/>
                        <a:ea typeface="+mn-ea"/>
                        <a:cs typeface="+mn-cs"/>
                      </a:endParaRPr>
                    </a:p>
                    <a:p>
                      <a:pPr algn="ctr"/>
                      <a:r>
                        <a:rPr lang="en-GB" sz="1200" kern="1200" dirty="0">
                          <a:solidFill>
                            <a:schemeClr val="dk1"/>
                          </a:solidFill>
                          <a:effectLst/>
                          <a:latin typeface="+mj-lt"/>
                          <a:ea typeface="+mn-ea"/>
                          <a:cs typeface="+mn-cs"/>
                        </a:rPr>
                        <a:t>Doubles</a:t>
                      </a:r>
                    </a:p>
                    <a:p>
                      <a:pPr algn="ctr"/>
                      <a:r>
                        <a:rPr lang="en-GB" sz="1200" kern="1200" dirty="0">
                          <a:solidFill>
                            <a:schemeClr val="dk1"/>
                          </a:solidFill>
                          <a:effectLst/>
                          <a:latin typeface="+mj-lt"/>
                          <a:ea typeface="+mn-ea"/>
                          <a:cs typeface="+mn-cs"/>
                        </a:rPr>
                        <a:t>Sharing and grouping</a:t>
                      </a:r>
                    </a:p>
                    <a:p>
                      <a:pPr algn="ctr"/>
                      <a:r>
                        <a:rPr lang="en-GB" sz="1200" kern="1200" dirty="0">
                          <a:solidFill>
                            <a:schemeClr val="dk1"/>
                          </a:solidFill>
                          <a:effectLst/>
                          <a:latin typeface="+mj-lt"/>
                          <a:ea typeface="+mn-ea"/>
                          <a:cs typeface="+mn-cs"/>
                        </a:rPr>
                        <a:t>Odd and Even </a:t>
                      </a:r>
                    </a:p>
                    <a:p>
                      <a:pPr algn="ctr"/>
                      <a:r>
                        <a:rPr lang="en-GB" sz="1200" kern="1200" dirty="0">
                          <a:solidFill>
                            <a:schemeClr val="dk1"/>
                          </a:solidFill>
                          <a:effectLst/>
                          <a:latin typeface="+mj-lt"/>
                          <a:ea typeface="+mn-ea"/>
                          <a:cs typeface="+mn-cs"/>
                        </a:rPr>
                        <a:t>Spatial reasoning </a:t>
                      </a:r>
                    </a:p>
                    <a:p>
                      <a:pPr algn="ctr"/>
                      <a:r>
                        <a:rPr lang="en-GB" sz="1200" kern="1200" dirty="0">
                          <a:solidFill>
                            <a:schemeClr val="dk1"/>
                          </a:solidFill>
                          <a:effectLst/>
                          <a:latin typeface="+mj-lt"/>
                          <a:ea typeface="+mn-ea"/>
                          <a:cs typeface="+mn-cs"/>
                        </a:rPr>
                        <a:t>Deepening understanding x2 weeks</a:t>
                      </a:r>
                    </a:p>
                    <a:p>
                      <a:pPr algn="ctr"/>
                      <a:r>
                        <a:rPr lang="en-GB" sz="1200" kern="1200" dirty="0">
                          <a:solidFill>
                            <a:schemeClr val="dk1"/>
                          </a:solidFill>
                          <a:effectLst/>
                          <a:latin typeface="+mj-lt"/>
                          <a:ea typeface="+mn-ea"/>
                          <a:cs typeface="+mn-cs"/>
                        </a:rPr>
                        <a:t>Patterns </a:t>
                      </a:r>
                    </a:p>
                    <a:p>
                      <a:pPr algn="ctr"/>
                      <a:r>
                        <a:rPr lang="en-GB" sz="1200" kern="1200" dirty="0">
                          <a:solidFill>
                            <a:schemeClr val="dk1"/>
                          </a:solidFill>
                          <a:effectLst/>
                          <a:latin typeface="+mj-lt"/>
                          <a:ea typeface="+mn-ea"/>
                          <a:cs typeface="+mn-cs"/>
                        </a:rPr>
                        <a:t>Consolidation </a:t>
                      </a:r>
                      <a:endParaRPr lang="en-US" sz="1200" b="1"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05108" y="250762"/>
            <a:ext cx="618138" cy="618138"/>
          </a:xfrm>
          <a:prstGeom prst="rect">
            <a:avLst/>
          </a:prstGeom>
        </p:spPr>
      </p:pic>
      <p:pic>
        <p:nvPicPr>
          <p:cNvPr id="6" name="Picture 2">
            <a:extLst>
              <a:ext uri="{FF2B5EF4-FFF2-40B4-BE49-F238E27FC236}">
                <a16:creationId xmlns:a16="http://schemas.microsoft.com/office/drawing/2014/main" id="{CE313CF0-93C8-4AEC-AEF0-1660EA0147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38" t="12099" r="13494" b="7421"/>
          <a:stretch/>
        </p:blipFill>
        <p:spPr bwMode="auto">
          <a:xfrm>
            <a:off x="650310" y="97519"/>
            <a:ext cx="1140912" cy="1336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0215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885863930"/>
              </p:ext>
            </p:extLst>
          </p:nvPr>
        </p:nvGraphicFramePr>
        <p:xfrm>
          <a:off x="220924" y="467387"/>
          <a:ext cx="11465518" cy="6265249"/>
        </p:xfrm>
        <a:graphic>
          <a:graphicData uri="http://schemas.openxmlformats.org/drawingml/2006/table">
            <a:tbl>
              <a:tblPr firstRow="1" bandRow="1">
                <a:tableStyleId>{5C22544A-7EE6-4342-B048-85BDC9FD1C3A}</a:tableStyleId>
              </a:tblPr>
              <a:tblGrid>
                <a:gridCol w="1188776">
                  <a:extLst>
                    <a:ext uri="{9D8B030D-6E8A-4147-A177-3AD203B41FA5}">
                      <a16:colId xmlns:a16="http://schemas.microsoft.com/office/drawing/2014/main" val="385991600"/>
                    </a:ext>
                  </a:extLst>
                </a:gridCol>
                <a:gridCol w="254000">
                  <a:extLst>
                    <a:ext uri="{9D8B030D-6E8A-4147-A177-3AD203B41FA5}">
                      <a16:colId xmlns:a16="http://schemas.microsoft.com/office/drawing/2014/main" val="4147717667"/>
                    </a:ext>
                  </a:extLst>
                </a:gridCol>
                <a:gridCol w="2032000">
                  <a:extLst>
                    <a:ext uri="{9D8B030D-6E8A-4147-A177-3AD203B41FA5}">
                      <a16:colId xmlns:a16="http://schemas.microsoft.com/office/drawing/2014/main" val="2865123548"/>
                    </a:ext>
                  </a:extLst>
                </a:gridCol>
                <a:gridCol w="1638300">
                  <a:extLst>
                    <a:ext uri="{9D8B030D-6E8A-4147-A177-3AD203B41FA5}">
                      <a16:colId xmlns:a16="http://schemas.microsoft.com/office/drawing/2014/main" val="1522485968"/>
                    </a:ext>
                  </a:extLst>
                </a:gridCol>
                <a:gridCol w="1409700">
                  <a:extLst>
                    <a:ext uri="{9D8B030D-6E8A-4147-A177-3AD203B41FA5}">
                      <a16:colId xmlns:a16="http://schemas.microsoft.com/office/drawing/2014/main" val="4062532555"/>
                    </a:ext>
                  </a:extLst>
                </a:gridCol>
                <a:gridCol w="1930400">
                  <a:extLst>
                    <a:ext uri="{9D8B030D-6E8A-4147-A177-3AD203B41FA5}">
                      <a16:colId xmlns:a16="http://schemas.microsoft.com/office/drawing/2014/main" val="1300359375"/>
                    </a:ext>
                  </a:extLst>
                </a:gridCol>
                <a:gridCol w="1828800">
                  <a:extLst>
                    <a:ext uri="{9D8B030D-6E8A-4147-A177-3AD203B41FA5}">
                      <a16:colId xmlns:a16="http://schemas.microsoft.com/office/drawing/2014/main" val="2481238871"/>
                    </a:ext>
                  </a:extLst>
                </a:gridCol>
                <a:gridCol w="1183542">
                  <a:extLst>
                    <a:ext uri="{9D8B030D-6E8A-4147-A177-3AD203B41FA5}">
                      <a16:colId xmlns:a16="http://schemas.microsoft.com/office/drawing/2014/main" val="156364158"/>
                    </a:ext>
                  </a:extLst>
                </a:gridCol>
              </a:tblGrid>
              <a:tr h="339532">
                <a:tc gridSpan="2">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481004">
                <a:tc gridSpan="2">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what</a:t>
                      </a:r>
                      <a:r>
                        <a:rPr lang="en-US" sz="14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who</a:t>
                      </a:r>
                      <a:r>
                        <a:rPr lang="en-US" sz="14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how</a:t>
                      </a:r>
                      <a:r>
                        <a:rPr lang="en-US" sz="14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where</a:t>
                      </a:r>
                      <a:r>
                        <a:rPr lang="en-US" sz="14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why</a:t>
                      </a:r>
                      <a:r>
                        <a:rPr lang="en-US" sz="14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when</a:t>
                      </a:r>
                      <a:r>
                        <a:rPr lang="en-US" sz="1400" b="1" dirty="0">
                          <a:solidFill>
                            <a:srgbClr val="00B0F0"/>
                          </a:solidFill>
                          <a:latin typeface="Amatic SC" panose="00000500000000000000" pitchFamily="2" charset="-79"/>
                          <a:cs typeface="Amatic SC" panose="00000500000000000000" pitchFamily="2" charset="-79"/>
                        </a:rPr>
                        <a:t> was once upon a time?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537593">
                <a:tc rowSpan="4">
                  <a:txBody>
                    <a:bodyPr/>
                    <a:lstStyle/>
                    <a:p>
                      <a:pPr algn="ctr"/>
                      <a:r>
                        <a:rPr lang="en-US" sz="1600" b="1" dirty="0">
                          <a:latin typeface="Amatic SC" panose="00000500000000000000" pitchFamily="2" charset="-79"/>
                          <a:cs typeface="Amatic SC" panose="00000500000000000000" pitchFamily="2" charset="-79"/>
                        </a:rPr>
                        <a:t>Understanding the world</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Past &amp; Present</a:t>
                      </a:r>
                    </a:p>
                    <a:p>
                      <a:pPr algn="ctr"/>
                      <a:r>
                        <a:rPr lang="en-US" sz="1600" b="1" dirty="0">
                          <a:latin typeface="Amatic SC" panose="00000500000000000000" pitchFamily="2" charset="-79"/>
                          <a:cs typeface="Amatic SC" panose="00000500000000000000" pitchFamily="2" charset="-79"/>
                        </a:rPr>
                        <a:t>People, culture &amp; communities</a:t>
                      </a:r>
                    </a:p>
                    <a:p>
                      <a:pPr algn="ctr"/>
                      <a:r>
                        <a:rPr lang="en-US" sz="1600" b="1" dirty="0">
                          <a:latin typeface="Amatic SC" panose="00000500000000000000" pitchFamily="2" charset="-79"/>
                          <a:cs typeface="Amatic SC" panose="00000500000000000000" pitchFamily="2" charset="-79"/>
                        </a:rPr>
                        <a:t>The natural world</a:t>
                      </a:r>
                    </a:p>
                    <a:p>
                      <a:pPr algn="ctr"/>
                      <a:endParaRPr lang="en-US" sz="1600" b="1" dirty="0">
                        <a:latin typeface="Amatic SC" panose="00000500000000000000" pitchFamily="2" charset="-79"/>
                        <a:cs typeface="Amatic SC" panose="00000500000000000000" pitchFamily="2" charset="-79"/>
                      </a:endParaRPr>
                    </a:p>
                    <a:p>
                      <a:pPr algn="ctr"/>
                      <a:endParaRPr lang="en-US" sz="1600" b="1" dirty="0">
                        <a:latin typeface="Amatic SC" panose="00000500000000000000" pitchFamily="2" charset="-79"/>
                        <a:cs typeface="Amatic SC" panose="00000500000000000000" pitchFamily="2" charset="-79"/>
                      </a:endParaRPr>
                    </a:p>
                    <a:p>
                      <a:pPr algn="ctr"/>
                      <a:endParaRPr lang="en-US" sz="1600" dirty="0"/>
                    </a:p>
                    <a:p>
                      <a:pPr algn="ctr"/>
                      <a:r>
                        <a:rPr lang="en-US" sz="1600" dirty="0"/>
                        <a:t> </a:t>
                      </a:r>
                      <a:endParaRPr lang="en-GB" sz="1600" b="0" dirty="0">
                        <a:solidFill>
                          <a:schemeClr val="tx1"/>
                        </a:solidFill>
                        <a:effectLst/>
                        <a:latin typeface="+mn-lt"/>
                        <a:ea typeface="Calibri" panose="020F0502020204030204" pitchFamily="34" charset="0"/>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RE – Worcestershire Agreed Syllabus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rowSpan="2">
                  <a:txBody>
                    <a:bodyPr/>
                    <a:lstStyle/>
                    <a:p>
                      <a:pPr algn="ctr"/>
                      <a:r>
                        <a:rPr lang="en-US" sz="1400" b="1" dirty="0">
                          <a:latin typeface="Amatic SC" panose="00000500000000000000" pitchFamily="2" charset="-79"/>
                          <a:cs typeface="Amatic SC" panose="00000500000000000000" pitchFamily="2" charset="-79"/>
                        </a:rPr>
                        <a:t>Skills</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latin typeface="+mj-lt"/>
                        </a:rPr>
                        <a:t>Understanding the world involves guiding children to </a:t>
                      </a:r>
                      <a:r>
                        <a:rPr lang="en-US" sz="800" b="1" dirty="0">
                          <a:latin typeface="+mj-lt"/>
                        </a:rPr>
                        <a:t>make sense of their physical world and their community</a:t>
                      </a:r>
                      <a:r>
                        <a:rPr lang="en-US" sz="800" dirty="0">
                          <a:latin typeface="+mj-lt"/>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800"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9381019"/>
                  </a:ext>
                </a:extLst>
              </a:tr>
              <a:tr h="2645522">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vMerge="1">
                  <a:txBody>
                    <a:bodyPr/>
                    <a:lstStyle/>
                    <a:p>
                      <a:endParaRPr lang="en-GB"/>
                    </a:p>
                  </a:txBody>
                  <a:tcPr/>
                </a:tc>
                <a:tc gridSpan="2">
                  <a:txBody>
                    <a:bodyPr/>
                    <a:lstStyle/>
                    <a:p>
                      <a:pPr marL="0" lvl="0" indent="0">
                        <a:buFont typeface="Courier New" panose="02070309020205020404" pitchFamily="49" charset="0"/>
                        <a:buNone/>
                      </a:pPr>
                      <a:r>
                        <a:rPr lang="en-GB" sz="850" dirty="0">
                          <a:solidFill>
                            <a:schemeClr val="tx1"/>
                          </a:solidFill>
                          <a:latin typeface="+mj-lt"/>
                        </a:rPr>
                        <a:t>To discuss, recount and explain showing some sense of their own history.</a:t>
                      </a:r>
                    </a:p>
                    <a:p>
                      <a:r>
                        <a:rPr lang="en-GB" sz="850" dirty="0">
                          <a:solidFill>
                            <a:schemeClr val="tx1"/>
                          </a:solidFill>
                          <a:latin typeface="+mj-lt"/>
                        </a:rPr>
                        <a:t> </a:t>
                      </a:r>
                      <a:r>
                        <a:rPr lang="en-GB" sz="850" kern="1200" dirty="0">
                          <a:solidFill>
                            <a:schemeClr val="dk1"/>
                          </a:solidFill>
                          <a:effectLst/>
                          <a:latin typeface="+mj-lt"/>
                          <a:ea typeface="+mn-ea"/>
                          <a:cs typeface="+mn-cs"/>
                        </a:rPr>
                        <a:t>To notice similarities and differences between, reflecting on differences positively.</a:t>
                      </a:r>
                    </a:p>
                    <a:p>
                      <a:r>
                        <a:rPr lang="en-GB" sz="850" kern="1200" dirty="0">
                          <a:solidFill>
                            <a:schemeClr val="dk1"/>
                          </a:solidFill>
                          <a:effectLst/>
                          <a:latin typeface="+mj-lt"/>
                          <a:ea typeface="+mn-ea"/>
                          <a:cs typeface="+mn-cs"/>
                        </a:rPr>
                        <a:t>Show interests in different occupations</a:t>
                      </a:r>
                    </a:p>
                    <a:p>
                      <a:r>
                        <a:rPr lang="en-GB" sz="850" kern="1200" dirty="0">
                          <a:solidFill>
                            <a:schemeClr val="dk1"/>
                          </a:solidFill>
                          <a:effectLst/>
                          <a:latin typeface="+mj-lt"/>
                          <a:ea typeface="+mn-ea"/>
                          <a:cs typeface="+mn-cs"/>
                        </a:rPr>
                        <a:t>Talk about differences between materials and changes they notice in simple terms.</a:t>
                      </a:r>
                    </a:p>
                    <a:p>
                      <a:r>
                        <a:rPr lang="en-GB" sz="850" kern="1200" dirty="0">
                          <a:solidFill>
                            <a:schemeClr val="dk1"/>
                          </a:solidFill>
                          <a:effectLst/>
                          <a:latin typeface="+mj-lt"/>
                          <a:ea typeface="+mn-ea"/>
                          <a:cs typeface="+mn-cs"/>
                        </a:rPr>
                        <a:t>Talk about forces they feel, e.g. water pushing a boat up to float, elastic bands stretching, magnets.</a:t>
                      </a:r>
                    </a:p>
                    <a:p>
                      <a:r>
                        <a:rPr lang="en-GB" sz="850" kern="1200" dirty="0">
                          <a:solidFill>
                            <a:schemeClr val="dk1"/>
                          </a:solidFill>
                          <a:effectLst/>
                          <a:latin typeface="+mj-lt"/>
                          <a:ea typeface="+mn-ea"/>
                          <a:cs typeface="+mn-cs"/>
                        </a:rPr>
                        <a:t>Show understanding that we need to care for living things</a:t>
                      </a:r>
                    </a:p>
                    <a:p>
                      <a:r>
                        <a:rPr lang="en-GB" sz="850" kern="1200" dirty="0">
                          <a:solidFill>
                            <a:schemeClr val="dk1"/>
                          </a:solidFill>
                          <a:effectLst/>
                          <a:latin typeface="+mj-lt"/>
                          <a:ea typeface="+mn-ea"/>
                          <a:cs typeface="+mn-cs"/>
                        </a:rPr>
                        <a:t>Use their senses to explore.</a:t>
                      </a:r>
                    </a:p>
                    <a:p>
                      <a:r>
                        <a:rPr lang="en-GB" sz="850" kern="1200" dirty="0">
                          <a:solidFill>
                            <a:schemeClr val="dk1"/>
                          </a:solidFill>
                          <a:effectLst/>
                          <a:latin typeface="+mj-lt"/>
                          <a:ea typeface="+mn-ea"/>
                          <a:cs typeface="+mn-cs"/>
                        </a:rPr>
                        <a:t>Talk about people around them in good detail, describing their roles, interests or news about them.</a:t>
                      </a:r>
                    </a:p>
                    <a:p>
                      <a:r>
                        <a:rPr lang="en-GB" sz="850" kern="1200" dirty="0">
                          <a:solidFill>
                            <a:schemeClr val="dk1"/>
                          </a:solidFill>
                          <a:effectLst/>
                          <a:latin typeface="+mj-lt"/>
                          <a:ea typeface="+mn-ea"/>
                          <a:cs typeface="+mn-cs"/>
                        </a:rPr>
                        <a:t>Discuss upcoming events within their own family</a:t>
                      </a:r>
                    </a:p>
                    <a:p>
                      <a:r>
                        <a:rPr lang="en-GB" sz="850" kern="1200" dirty="0">
                          <a:solidFill>
                            <a:schemeClr val="dk1"/>
                          </a:solidFill>
                          <a:effectLst/>
                          <a:latin typeface="+mj-lt"/>
                          <a:ea typeface="+mn-ea"/>
                          <a:cs typeface="+mn-cs"/>
                        </a:rPr>
                        <a:t>Understand that the past is the time “before now”.</a:t>
                      </a:r>
                      <a:endParaRPr lang="en-GB" sz="850" dirty="0">
                        <a:solidFill>
                          <a:schemeClr val="tx1"/>
                        </a:solidFill>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kern="1200" dirty="0">
                          <a:solidFill>
                            <a:schemeClr val="dk1"/>
                          </a:solidFill>
                          <a:effectLst/>
                          <a:latin typeface="+mj-lt"/>
                          <a:ea typeface="+mn-ea"/>
                          <a:cs typeface="+mn-cs"/>
                        </a:rPr>
                        <a:t> Discuss the roles of people in the community around them and their own experiences with these people, e.g. priest, nurses/doctors.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kern="1200" dirty="0">
                          <a:solidFill>
                            <a:schemeClr val="dk1"/>
                          </a:solidFill>
                          <a:effectLst/>
                          <a:latin typeface="+mj-lt"/>
                          <a:ea typeface="+mn-ea"/>
                          <a:cs typeface="+mn-cs"/>
                        </a:rPr>
                        <a:t>Forest School: Discuss change in seasons from Summer &gt; Autumn, and then Autumn &gt; Winter.  Make reference to changes to the natural world, weather and our habits.</a:t>
                      </a:r>
                    </a:p>
                    <a:p>
                      <a:r>
                        <a:rPr lang="en-GB" sz="850" kern="1200" dirty="0">
                          <a:solidFill>
                            <a:schemeClr val="dk1"/>
                          </a:solidFill>
                          <a:effectLst/>
                          <a:latin typeface="+mj-lt"/>
                          <a:ea typeface="+mn-ea"/>
                          <a:cs typeface="+mn-cs"/>
                        </a:rPr>
                        <a:t>Make more careful observations and use an increasingly mature vocabulary when discussing the natural world</a:t>
                      </a:r>
                    </a:p>
                    <a:p>
                      <a:r>
                        <a:rPr lang="en-GB" sz="850" kern="1200" dirty="0">
                          <a:solidFill>
                            <a:schemeClr val="dk1"/>
                          </a:solidFill>
                          <a:effectLst/>
                          <a:latin typeface="+mj-lt"/>
                          <a:ea typeface="+mn-ea"/>
                          <a:cs typeface="+mn-cs"/>
                        </a:rPr>
                        <a:t>Make simple drawings</a:t>
                      </a:r>
                      <a:endParaRPr lang="en-GB" sz="85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sz="85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50" kern="1200" dirty="0">
                          <a:solidFill>
                            <a:schemeClr val="dk1"/>
                          </a:solidFill>
                          <a:effectLst/>
                          <a:latin typeface="+mj-lt"/>
                          <a:ea typeface="+mn-ea"/>
                          <a:cs typeface="+mn-cs"/>
                        </a:rPr>
                        <a:t>Share their experiences of local features of our community, e.g. Brook Green playground, </a:t>
                      </a:r>
                      <a:r>
                        <a:rPr lang="en-GB" sz="850" kern="1200" dirty="0" err="1">
                          <a:solidFill>
                            <a:schemeClr val="dk1"/>
                          </a:solidFill>
                          <a:effectLst/>
                          <a:latin typeface="+mj-lt"/>
                          <a:ea typeface="+mn-ea"/>
                          <a:cs typeface="+mn-cs"/>
                        </a:rPr>
                        <a:t>Tescos</a:t>
                      </a:r>
                      <a:r>
                        <a:rPr lang="en-GB" sz="850" kern="1200" dirty="0">
                          <a:solidFill>
                            <a:schemeClr val="dk1"/>
                          </a:solidFill>
                          <a:effectLst/>
                          <a:latin typeface="+mj-lt"/>
                          <a:ea typeface="+mn-ea"/>
                          <a:cs typeface="+mn-cs"/>
                        </a:rPr>
                        <a:t>, the River Thames.</a:t>
                      </a:r>
                    </a:p>
                    <a:p>
                      <a:r>
                        <a:rPr lang="en-GB" sz="850" kern="1200" dirty="0">
                          <a:solidFill>
                            <a:schemeClr val="dk1"/>
                          </a:solidFill>
                          <a:effectLst/>
                          <a:latin typeface="+mj-lt"/>
                          <a:ea typeface="+mn-ea"/>
                          <a:cs typeface="+mn-cs"/>
                        </a:rPr>
                        <a:t>Discuss images of the past and contrast them in discussion, e.g. “</a:t>
                      </a:r>
                      <a:r>
                        <a:rPr lang="en-GB" sz="850" i="1" kern="1200" dirty="0">
                          <a:solidFill>
                            <a:schemeClr val="dk1"/>
                          </a:solidFill>
                          <a:effectLst/>
                          <a:latin typeface="+mj-lt"/>
                          <a:ea typeface="+mn-ea"/>
                          <a:cs typeface="+mn-cs"/>
                        </a:rPr>
                        <a:t>They are travelling on a horse and cart because there were no cars like we have then</a:t>
                      </a:r>
                      <a:r>
                        <a:rPr lang="en-GB" sz="850" kern="1200" dirty="0">
                          <a:solidFill>
                            <a:schemeClr val="dk1"/>
                          </a:solidFill>
                          <a:effectLst/>
                          <a:latin typeface="+mj-lt"/>
                          <a:ea typeface="+mn-ea"/>
                          <a:cs typeface="+mn-cs"/>
                        </a:rPr>
                        <a:t>”.</a:t>
                      </a:r>
                    </a:p>
                    <a:p>
                      <a:r>
                        <a:rPr lang="en-GB" sz="850" kern="1200" dirty="0">
                          <a:solidFill>
                            <a:schemeClr val="dk1"/>
                          </a:solidFill>
                          <a:effectLst/>
                          <a:latin typeface="+mj-lt"/>
                          <a:ea typeface="+mn-ea"/>
                          <a:cs typeface="+mn-cs"/>
                        </a:rPr>
                        <a:t>Listen to, respond and ask questions about fiction &amp; non-fiction books about characters from the past.</a:t>
                      </a:r>
                    </a:p>
                    <a:p>
                      <a:r>
                        <a:rPr lang="en-GB" sz="850" kern="1200" dirty="0">
                          <a:solidFill>
                            <a:schemeClr val="dk1"/>
                          </a:solidFill>
                          <a:effectLst/>
                          <a:latin typeface="+mj-lt"/>
                          <a:ea typeface="+mn-ea"/>
                          <a:cs typeface="+mn-cs"/>
                        </a:rPr>
                        <a:t>Look at maps of our school/area and discuss the features they notice.  Make their own maps.</a:t>
                      </a:r>
                    </a:p>
                    <a:p>
                      <a:r>
                        <a:rPr lang="en-GB" sz="850" kern="1200" dirty="0">
                          <a:solidFill>
                            <a:schemeClr val="dk1"/>
                          </a:solidFill>
                          <a:effectLst/>
                          <a:latin typeface="+mj-lt"/>
                          <a:ea typeface="+mn-ea"/>
                          <a:cs typeface="+mn-cs"/>
                        </a:rPr>
                        <a:t>Have some basic knowledge of community celebrations, e.g. Easter, Chinese New Year, Carnival.</a:t>
                      </a:r>
                    </a:p>
                    <a:p>
                      <a:r>
                        <a:rPr lang="en-GB" sz="850" kern="1200" dirty="0">
                          <a:solidFill>
                            <a:schemeClr val="dk1"/>
                          </a:solidFill>
                          <a:effectLst/>
                          <a:latin typeface="+mj-lt"/>
                          <a:ea typeface="+mn-ea"/>
                          <a:cs typeface="+mn-cs"/>
                        </a:rPr>
                        <a:t>Share their knowledge of different countries (e.g. through holidays, home countries, books etc) and compare/contrast them in discussion.  E.g. “</a:t>
                      </a:r>
                      <a:r>
                        <a:rPr lang="en-GB" sz="850" i="1" kern="1200" dirty="0">
                          <a:solidFill>
                            <a:schemeClr val="dk1"/>
                          </a:solidFill>
                          <a:effectLst/>
                          <a:latin typeface="+mj-lt"/>
                          <a:ea typeface="+mn-ea"/>
                          <a:cs typeface="+mn-cs"/>
                        </a:rPr>
                        <a:t>There are no lions in England but there are in Africa</a:t>
                      </a:r>
                      <a:r>
                        <a:rPr lang="en-GB" sz="850" kern="1200" dirty="0">
                          <a:solidFill>
                            <a:schemeClr val="dk1"/>
                          </a:solidFill>
                          <a:effectLst/>
                          <a:latin typeface="+mj-lt"/>
                          <a:ea typeface="+mn-ea"/>
                          <a:cs typeface="+mn-cs"/>
                        </a:rPr>
                        <a:t>” or “</a:t>
                      </a:r>
                      <a:r>
                        <a:rPr lang="en-GB" sz="850" i="1" kern="1200" dirty="0">
                          <a:solidFill>
                            <a:schemeClr val="dk1"/>
                          </a:solidFill>
                          <a:effectLst/>
                          <a:latin typeface="+mj-lt"/>
                          <a:ea typeface="+mn-ea"/>
                          <a:cs typeface="+mn-cs"/>
                        </a:rPr>
                        <a:t>In Spain, the weather is warmer than here</a:t>
                      </a:r>
                      <a:r>
                        <a:rPr lang="en-GB" sz="850" kern="1200" dirty="0">
                          <a:solidFill>
                            <a:schemeClr val="dk1"/>
                          </a:solidFill>
                          <a:effectLst/>
                          <a:latin typeface="+mj-lt"/>
                          <a:ea typeface="+mn-ea"/>
                          <a:cs typeface="+mn-cs"/>
                        </a:rPr>
                        <a:t>”.</a:t>
                      </a:r>
                    </a:p>
                    <a:p>
                      <a:r>
                        <a:rPr lang="en-GB" sz="850" kern="1200" dirty="0">
                          <a:solidFill>
                            <a:schemeClr val="dk1"/>
                          </a:solidFill>
                          <a:effectLst/>
                          <a:latin typeface="+mj-lt"/>
                          <a:ea typeface="+mn-ea"/>
                          <a:cs typeface="+mn-cs"/>
                        </a:rPr>
                        <a:t>Offer simple, logical explanations for what they have observed</a:t>
                      </a:r>
                    </a:p>
                    <a:p>
                      <a:r>
                        <a:rPr lang="en-GB" sz="850" kern="1200" dirty="0">
                          <a:solidFill>
                            <a:schemeClr val="dk1"/>
                          </a:solidFill>
                          <a:effectLst/>
                          <a:latin typeface="+mj-lt"/>
                          <a:ea typeface="+mn-ea"/>
                          <a:cs typeface="+mn-cs"/>
                        </a:rPr>
                        <a:t>Drawings show closer observation of details they have observed</a:t>
                      </a:r>
                    </a:p>
                    <a:p>
                      <a:r>
                        <a:rPr lang="en-GB" sz="850" kern="1200" dirty="0">
                          <a:solidFill>
                            <a:schemeClr val="dk1"/>
                          </a:solidFill>
                          <a:effectLst/>
                          <a:latin typeface="+mj-lt"/>
                          <a:ea typeface="+mn-ea"/>
                          <a:cs typeface="+mn-cs"/>
                        </a:rPr>
                        <a:t>Use modelled, topical vocabulary in discussion.</a:t>
                      </a:r>
                    </a:p>
                    <a:p>
                      <a:r>
                        <a:rPr lang="en-GB" sz="850" kern="1200" dirty="0">
                          <a:solidFill>
                            <a:schemeClr val="dk1"/>
                          </a:solidFill>
                          <a:effectLst/>
                          <a:latin typeface="+mj-lt"/>
                          <a:ea typeface="+mn-ea"/>
                          <a:cs typeface="+mn-cs"/>
                        </a:rPr>
                        <a:t>Compare different environments to their own, e.g. Notice differences between the countryside in comparison to cities, when listening to stories in these settings.</a:t>
                      </a:r>
                      <a:endParaRPr lang="en-GB" sz="8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r>
                        <a:rPr lang="en-GB" sz="850" kern="1200" dirty="0">
                          <a:solidFill>
                            <a:schemeClr val="dk1"/>
                          </a:solidFill>
                          <a:effectLst/>
                          <a:latin typeface="+mj-lt"/>
                          <a:ea typeface="+mn-ea"/>
                          <a:cs typeface="+mn-cs"/>
                        </a:rPr>
                        <a:t>ELG - Talk about the lives of the people around them </a:t>
                      </a:r>
                    </a:p>
                    <a:p>
                      <a:r>
                        <a:rPr lang="en-GB" sz="850" kern="1200" dirty="0">
                          <a:solidFill>
                            <a:schemeClr val="dk1"/>
                          </a:solidFill>
                          <a:effectLst/>
                          <a:latin typeface="+mj-lt"/>
                          <a:ea typeface="+mn-ea"/>
                          <a:cs typeface="+mn-cs"/>
                        </a:rPr>
                        <a:t>ELG - Understand the past through settings, characters and events encountered in books read in class and storytelling.</a:t>
                      </a:r>
                    </a:p>
                    <a:p>
                      <a:r>
                        <a:rPr lang="en-GB" sz="850" kern="1200" dirty="0">
                          <a:solidFill>
                            <a:schemeClr val="dk1"/>
                          </a:solidFill>
                          <a:effectLst/>
                          <a:latin typeface="+mj-lt"/>
                          <a:ea typeface="+mn-ea"/>
                          <a:cs typeface="+mn-cs"/>
                        </a:rPr>
                        <a:t>ELG - Describe their immediate environment using knowledge from observation, discussion, stories, non-fiction texts and maps. </a:t>
                      </a:r>
                    </a:p>
                    <a:p>
                      <a:r>
                        <a:rPr lang="en-GB" sz="850" kern="1200" dirty="0">
                          <a:solidFill>
                            <a:schemeClr val="dk1"/>
                          </a:solidFill>
                          <a:effectLst/>
                          <a:latin typeface="+mj-lt"/>
                          <a:ea typeface="+mn-ea"/>
                          <a:cs typeface="+mn-cs"/>
                        </a:rPr>
                        <a:t>ELG -  Explain some similarities and differences between life in this country and life in other countries, drawing on knowledge from stories, nonfiction texts and (when appropriate) maps.</a:t>
                      </a:r>
                    </a:p>
                    <a:p>
                      <a:r>
                        <a:rPr lang="en-GB" sz="850" kern="1200" dirty="0">
                          <a:solidFill>
                            <a:schemeClr val="dk1"/>
                          </a:solidFill>
                          <a:effectLst/>
                          <a:latin typeface="+mj-lt"/>
                          <a:ea typeface="+mn-ea"/>
                          <a:cs typeface="+mn-cs"/>
                        </a:rPr>
                        <a:t>ELG - Explore the natural world around them, making observations and drawing pictures of animals and plants. </a:t>
                      </a:r>
                    </a:p>
                    <a:p>
                      <a:r>
                        <a:rPr lang="en-GB" sz="850" kern="1200" dirty="0">
                          <a:solidFill>
                            <a:schemeClr val="dk1"/>
                          </a:solidFill>
                          <a:effectLst/>
                          <a:latin typeface="+mj-lt"/>
                          <a:ea typeface="+mn-ea"/>
                          <a:cs typeface="+mn-cs"/>
                        </a:rPr>
                        <a:t>ELG -  Understand some important processes and changes in the natural world around them, including the seasons and changing states of matter.</a:t>
                      </a:r>
                      <a:endParaRPr lang="en-GB" sz="8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sz="900" b="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r h="1443012">
                <a:tc vMerge="1">
                  <a:txBody>
                    <a:bodyPr/>
                    <a:lstStyle/>
                    <a:p>
                      <a:endParaRPr lang="en-GB"/>
                    </a:p>
                  </a:txBody>
                  <a:tcPr/>
                </a:tc>
                <a:tc>
                  <a:txBody>
                    <a:bodyPr/>
                    <a:lstStyle/>
                    <a:p>
                      <a:pPr algn="ctr"/>
                      <a:r>
                        <a:rPr lang="en-US" sz="1400" b="1" dirty="0">
                          <a:latin typeface="Amatic SC" panose="00000500000000000000" pitchFamily="2" charset="-79"/>
                          <a:cs typeface="Amatic SC" panose="00000500000000000000" pitchFamily="2" charset="-79"/>
                        </a:rPr>
                        <a:t>Knowledge</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indent="0" algn="ctr">
                        <a:buFont typeface="Courier New" panose="02070309020205020404" pitchFamily="49" charset="0"/>
                        <a:buNone/>
                      </a:pPr>
                      <a:r>
                        <a:rPr lang="en-GB" sz="850" dirty="0">
                          <a:solidFill>
                            <a:schemeClr val="tx1"/>
                          </a:solidFill>
                          <a:latin typeface="+mj-lt"/>
                        </a:rPr>
                        <a:t>To know about people and events in their immediate family and lives. </a:t>
                      </a:r>
                    </a:p>
                    <a:p>
                      <a:pPr marL="0" indent="0" algn="ctr">
                        <a:buFont typeface="Courier New" panose="02070309020205020404" pitchFamily="49" charset="0"/>
                        <a:buNone/>
                      </a:pPr>
                      <a:r>
                        <a:rPr lang="en-GB" sz="850" dirty="0">
                          <a:solidFill>
                            <a:schemeClr val="tx1"/>
                          </a:solidFill>
                          <a:latin typeface="+mj-lt"/>
                        </a:rPr>
                        <a:t>To know how they have changed and developed.</a:t>
                      </a:r>
                    </a:p>
                    <a:p>
                      <a:pPr marL="0" indent="0" algn="ctr">
                        <a:buFont typeface="Courier New" panose="02070309020205020404" pitchFamily="49" charset="0"/>
                        <a:buNone/>
                      </a:pPr>
                      <a:r>
                        <a:rPr lang="en-GB" sz="850" dirty="0">
                          <a:solidFill>
                            <a:schemeClr val="tx1"/>
                          </a:solidFill>
                          <a:latin typeface="+mj-lt"/>
                        </a:rPr>
                        <a:t>To know about their own and others beliefs and cultural traditions.</a:t>
                      </a:r>
                    </a:p>
                    <a:p>
                      <a:r>
                        <a:rPr lang="en-GB" sz="850" dirty="0">
                          <a:solidFill>
                            <a:schemeClr val="tx1"/>
                          </a:solidFill>
                          <a:latin typeface="+mj-lt"/>
                        </a:rPr>
                        <a:t>To know what is special about their own lives, including the natural world and environment they live in, recognising their special places.</a:t>
                      </a:r>
                    </a:p>
                    <a:p>
                      <a:r>
                        <a:rPr lang="en-GB" sz="850" kern="1200" dirty="0">
                          <a:solidFill>
                            <a:schemeClr val="dk1"/>
                          </a:solidFill>
                          <a:effectLst/>
                          <a:latin typeface="+mj-lt"/>
                          <a:ea typeface="+mn-ea"/>
                          <a:cs typeface="+mn-cs"/>
                        </a:rPr>
                        <a:t>Know the church is special to us </a:t>
                      </a:r>
                      <a:endParaRPr lang="en-GB" sz="850" dirty="0">
                        <a:solidFill>
                          <a:schemeClr val="tx1"/>
                        </a:solidFill>
                        <a:latin typeface="+mj-lt"/>
                      </a:endParaRPr>
                    </a:p>
                    <a:p>
                      <a:pPr marL="0" indent="0" algn="ctr">
                        <a:buFont typeface="Courier New" panose="02070309020205020404" pitchFamily="49" charset="0"/>
                        <a:buNone/>
                      </a:pPr>
                      <a:r>
                        <a:rPr lang="en-GB" sz="850" dirty="0">
                          <a:solidFill>
                            <a:schemeClr val="tx1"/>
                          </a:solidFill>
                          <a:latin typeface="+mj-lt"/>
                        </a:rPr>
                        <a:t>Rosa Parks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850" b="0">
                          <a:solidFill>
                            <a:schemeClr val="tx1"/>
                          </a:solidFill>
                          <a:effectLst/>
                          <a:latin typeface="+mj-lt"/>
                          <a:ea typeface="Calibri" panose="020F0502020204030204" pitchFamily="34" charset="0"/>
                          <a:cs typeface="Amatic SC" panose="00000500000000000000" pitchFamily="2" charset="-79"/>
                        </a:rPr>
                        <a:t>To know about different occupations and how these people support our community – the real life superheroes</a:t>
                      </a: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850" b="0">
                          <a:solidFill>
                            <a:schemeClr val="tx1"/>
                          </a:solidFill>
                          <a:effectLst/>
                          <a:latin typeface="+mj-lt"/>
                          <a:ea typeface="Calibri" panose="020F0502020204030204" pitchFamily="34" charset="0"/>
                          <a:cs typeface="Amatic SC" panose="00000500000000000000" pitchFamily="2" charset="-79"/>
                        </a:rPr>
                        <a:t>To know how to keep safe and healthy, including identifying and classifying healthy foods.</a:t>
                      </a: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850" b="0">
                          <a:solidFill>
                            <a:schemeClr val="tx1"/>
                          </a:solidFill>
                          <a:effectLst/>
                          <a:latin typeface="+mj-lt"/>
                          <a:ea typeface="Calibri" panose="020F0502020204030204" pitchFamily="34" charset="0"/>
                          <a:cs typeface="Amatic SC" panose="00000500000000000000" pitchFamily="2" charset="-79"/>
                        </a:rPr>
                        <a:t>A look at a significant person of the children’s choice of interest relating to the topic</a:t>
                      </a:r>
                      <a:endParaRPr lang="en-GB" sz="850" b="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50">
                          <a:solidFill>
                            <a:schemeClr val="tx1"/>
                          </a:solidFill>
                          <a:latin typeface="+mj-lt"/>
                        </a:rPr>
                        <a:t>To know about pirates and how times have changed.</a:t>
                      </a:r>
                    </a:p>
                    <a:p>
                      <a:pPr marL="0" marR="0" lvl="0" indent="0" algn="ctr"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50">
                        <a:solidFill>
                          <a:schemeClr val="tx1"/>
                        </a:solidFill>
                        <a:latin typeface="+mj-lt"/>
                      </a:endParaRPr>
                    </a:p>
                    <a:p>
                      <a:pPr marL="0" marR="0" lvl="0" indent="0" algn="ctr"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50">
                          <a:solidFill>
                            <a:schemeClr val="tx1"/>
                          </a:solidFill>
                          <a:latin typeface="+mj-lt"/>
                        </a:rPr>
                        <a:t>To think about journeys and explorers and know what maps are used for.</a:t>
                      </a:r>
                    </a:p>
                    <a:p>
                      <a:pPr marL="0" marR="0" lvl="0" indent="0" algn="ctr"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50">
                        <a:solidFill>
                          <a:schemeClr val="tx1"/>
                        </a:solidFill>
                        <a:latin typeface="+mj-lt"/>
                      </a:endParaRPr>
                    </a:p>
                    <a:p>
                      <a:pPr marL="0" marR="0" lvl="0" indent="0" algn="ctr"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50" b="0">
                          <a:solidFill>
                            <a:schemeClr val="tx1"/>
                          </a:solidFill>
                          <a:effectLst/>
                          <a:latin typeface="+mj-lt"/>
                          <a:ea typeface="Calibri" panose="020F0502020204030204" pitchFamily="34" charset="0"/>
                          <a:cs typeface="Amatic SC" panose="00000500000000000000" pitchFamily="2" charset="-79"/>
                        </a:rPr>
                        <a:t>A look at a significant person of the children’s choice of interest relating to the topic</a:t>
                      </a:r>
                      <a:endParaRPr lang="en-GB" sz="85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kern="1200">
                          <a:solidFill>
                            <a:schemeClr val="dk1"/>
                          </a:solidFill>
                          <a:effectLst/>
                          <a:latin typeface="+mj-lt"/>
                          <a:ea typeface="+mn-ea"/>
                          <a:cs typeface="+mn-cs"/>
                        </a:rPr>
                        <a:t>To Know that they may come from a different country from other children and understand that these are different places.</a:t>
                      </a:r>
                    </a:p>
                    <a:p>
                      <a:pPr marL="0" indent="0">
                        <a:buFont typeface="Courier New" panose="02070309020205020404" pitchFamily="49" charset="0"/>
                        <a:buNone/>
                      </a:pPr>
                      <a:r>
                        <a:rPr lang="en-US" sz="850" b="0">
                          <a:solidFill>
                            <a:schemeClr val="tx1"/>
                          </a:solidFill>
                          <a:effectLst/>
                          <a:latin typeface="+mj-lt"/>
                          <a:ea typeface="Calibri" panose="020F0502020204030204" pitchFamily="34" charset="0"/>
                          <a:cs typeface="Amatic SC" panose="00000500000000000000" pitchFamily="2" charset="-79"/>
                        </a:rPr>
                        <a:t>To know about environments, countries and landscapes</a:t>
                      </a:r>
                    </a:p>
                    <a:p>
                      <a:pPr marL="0" indent="0">
                        <a:buFont typeface="Courier New" panose="02070309020205020404" pitchFamily="49" charset="0"/>
                        <a:buNone/>
                      </a:pPr>
                      <a:r>
                        <a:rPr lang="en-US" sz="850" b="0">
                          <a:solidFill>
                            <a:schemeClr val="tx1"/>
                          </a:solidFill>
                          <a:effectLst/>
                          <a:latin typeface="+mj-lt"/>
                          <a:ea typeface="Calibri" panose="020F0502020204030204" pitchFamily="34" charset="0"/>
                          <a:cs typeface="Amatic SC" panose="00000500000000000000" pitchFamily="2" charset="-79"/>
                        </a:rPr>
                        <a:t>To know where Britain, Worcester and our school is on a map.</a:t>
                      </a:r>
                    </a:p>
                    <a:p>
                      <a:pPr marL="0" indent="0">
                        <a:buFont typeface="Courier New" panose="02070309020205020404" pitchFamily="49" charset="0"/>
                        <a:buNone/>
                      </a:pPr>
                      <a:r>
                        <a:rPr lang="en-US" sz="850" b="0">
                          <a:solidFill>
                            <a:schemeClr val="tx1"/>
                          </a:solidFill>
                          <a:effectLst/>
                          <a:latin typeface="+mj-lt"/>
                          <a:ea typeface="Calibri" panose="020F0502020204030204" pitchFamily="34" charset="0"/>
                          <a:cs typeface="Amatic SC" panose="00000500000000000000" pitchFamily="2" charset="-79"/>
                        </a:rPr>
                        <a:t>Look at a country of the children’s choice – plan and have a role play holiday day.</a:t>
                      </a:r>
                      <a:endParaRPr lang="en-US" sz="850" b="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50" kern="1200" dirty="0">
                          <a:solidFill>
                            <a:schemeClr val="dk1"/>
                          </a:solidFill>
                          <a:effectLst/>
                          <a:latin typeface="+mj-lt"/>
                          <a:ea typeface="+mn-ea"/>
                          <a:cs typeface="+mn-cs"/>
                        </a:rPr>
                        <a:t>ELG - Know some similarities and differences between different religious and cultural communities in this country, drawing on their experiences and what has been read in class.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kern="1200" dirty="0">
                          <a:solidFill>
                            <a:schemeClr val="dk1"/>
                          </a:solidFill>
                          <a:effectLst/>
                          <a:latin typeface="+mj-lt"/>
                          <a:ea typeface="+mn-ea"/>
                          <a:cs typeface="+mn-cs"/>
                        </a:rPr>
                        <a:t>ELG - Know some similarities and differences between the natural world around them and contrasting environments, drawing on their experiences and what has been read in class.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850" kern="1200" dirty="0">
                          <a:solidFill>
                            <a:schemeClr val="dk1"/>
                          </a:solidFill>
                          <a:effectLst/>
                          <a:latin typeface="+mj-lt"/>
                          <a:ea typeface="+mn-ea"/>
                          <a:cs typeface="+mn-cs"/>
                        </a:rPr>
                        <a:t>ELG -  Know some similarities and differences between things in the past and now, drawing on their experiences and what has been read in class.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4184805"/>
                  </a:ext>
                </a:extLst>
              </a:tr>
              <a:tr h="397849">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400" b="1" dirty="0">
                          <a:latin typeface="Amatic SC" panose="00000500000000000000" pitchFamily="2" charset="-79"/>
                          <a:cs typeface="Amatic SC" panose="00000500000000000000" pitchFamily="2" charset="-79"/>
                        </a:rPr>
                        <a:t>RE</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effectLst/>
                          <a:latin typeface="+mj-lt"/>
                          <a:ea typeface="Calibri" panose="020F0502020204030204" pitchFamily="34" charset="0"/>
                          <a:cs typeface="Amatic SC" panose="00000500000000000000" pitchFamily="2" charset="-79"/>
                        </a:rPr>
                        <a:t>Unit F4: Being special: Where do we belong?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b="0" u="none" dirty="0">
                          <a:solidFill>
                            <a:schemeClr val="tx1"/>
                          </a:solidFill>
                          <a:latin typeface="+mj-lt"/>
                        </a:rPr>
                        <a:t>Unit F2: Why is Christmas special for Christians?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b="0" dirty="0">
                          <a:solidFill>
                            <a:schemeClr val="tx1"/>
                          </a:solidFill>
                          <a:latin typeface="+mj-lt"/>
                        </a:rPr>
                        <a:t>Unit F5: Which places are special and why?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b="0" dirty="0">
                          <a:solidFill>
                            <a:schemeClr val="tx1"/>
                          </a:solidFill>
                          <a:latin typeface="+mj-lt"/>
                        </a:rPr>
                        <a:t>Unit F3: Why is Easter special for Christians?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mj-lt"/>
                        </a:rPr>
                        <a:t>Unit F1: Why is the word ‘God’ special to Christians?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900" b="1" dirty="0">
                          <a:solidFill>
                            <a:schemeClr val="bg1">
                              <a:lumMod val="50000"/>
                            </a:schemeClr>
                          </a:solidFill>
                          <a:effectLst/>
                          <a:latin typeface="+mj-lt"/>
                          <a:ea typeface="Calibri" panose="020F0502020204030204" pitchFamily="34" charset="0"/>
                          <a:cs typeface="Amatic SC" panose="00000500000000000000" pitchFamily="2" charset="-79"/>
                        </a:rPr>
                        <a:t>Unit F6: Which stories are special and why?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pic>
        <p:nvPicPr>
          <p:cNvPr id="6" name="Picture 2">
            <a:extLst>
              <a:ext uri="{FF2B5EF4-FFF2-40B4-BE49-F238E27FC236}">
                <a16:creationId xmlns:a16="http://schemas.microsoft.com/office/drawing/2014/main" id="{251498FC-9204-4E1E-829B-F7E33776AA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38" t="12099" r="13494" b="7421"/>
          <a:stretch/>
        </p:blipFill>
        <p:spPr bwMode="auto">
          <a:xfrm>
            <a:off x="665831" y="91113"/>
            <a:ext cx="612223" cy="71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5999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55010630"/>
              </p:ext>
            </p:extLst>
          </p:nvPr>
        </p:nvGraphicFramePr>
        <p:xfrm>
          <a:off x="366318" y="489343"/>
          <a:ext cx="11459364" cy="60350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31465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Autumn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panose="00000500000000000000" pitchFamily="2" charset="-79"/>
                          <a:cs typeface="Amatic SC" panose="00000500000000000000" pitchFamily="2" charset="-79"/>
                        </a:rPr>
                        <a:t>Autumn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Spring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1</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panose="00000500000000000000" pitchFamily="2" charset="-79"/>
                          <a:cs typeface="Amatic SC" panose="00000500000000000000" pitchFamily="2" charset="-79"/>
                        </a:rPr>
                        <a:t>Summer 2</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what</a:t>
                      </a:r>
                      <a:r>
                        <a:rPr lang="en-US" sz="1400" b="1" dirty="0">
                          <a:solidFill>
                            <a:srgbClr val="7030A0"/>
                          </a:solidFill>
                          <a:latin typeface="Amatic SC" panose="00000500000000000000" pitchFamily="2" charset="-79"/>
                          <a:cs typeface="Amatic SC" panose="00000500000000000000" pitchFamily="2" charset="-79"/>
                        </a:rPr>
                        <a:t> makes me special?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7030A0"/>
                          </a:solidFill>
                          <a:latin typeface="Amatic SC" panose="00000500000000000000" pitchFamily="2" charset="-79"/>
                          <a:cs typeface="Amatic SC" panose="00000500000000000000" pitchFamily="2" charset="-79"/>
                        </a:rPr>
                        <a:t>I wonder </a:t>
                      </a:r>
                      <a:r>
                        <a:rPr lang="en-US" sz="1400" b="1" u="sng" dirty="0">
                          <a:solidFill>
                            <a:srgbClr val="7030A0"/>
                          </a:solidFill>
                          <a:latin typeface="Amatic SC" panose="00000500000000000000" pitchFamily="2" charset="-79"/>
                          <a:cs typeface="Amatic SC" panose="00000500000000000000" pitchFamily="2" charset="-79"/>
                        </a:rPr>
                        <a:t>who</a:t>
                      </a:r>
                      <a:r>
                        <a:rPr lang="en-US" sz="1400" b="1" dirty="0">
                          <a:solidFill>
                            <a:srgbClr val="7030A0"/>
                          </a:solidFill>
                          <a:latin typeface="Amatic SC" panose="00000500000000000000" pitchFamily="2" charset="-79"/>
                          <a:cs typeface="Amatic SC" panose="00000500000000000000" pitchFamily="2" charset="-79"/>
                        </a:rPr>
                        <a:t> helps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how</a:t>
                      </a:r>
                      <a:r>
                        <a:rPr lang="en-US" sz="1400" b="1" dirty="0">
                          <a:solidFill>
                            <a:srgbClr val="CC66FF"/>
                          </a:solidFill>
                          <a:latin typeface="Amatic SC" panose="00000500000000000000" pitchFamily="2" charset="-79"/>
                          <a:cs typeface="Amatic SC" panose="00000500000000000000" pitchFamily="2" charset="-79"/>
                        </a:rPr>
                        <a:t> we travel and where we 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I wonder </a:t>
                      </a:r>
                      <a:r>
                        <a:rPr lang="en-US" sz="1400" b="1" u="sng" dirty="0">
                          <a:solidFill>
                            <a:srgbClr val="CC66FF"/>
                          </a:solidFill>
                          <a:latin typeface="Amatic SC" panose="00000500000000000000" pitchFamily="2" charset="-79"/>
                          <a:cs typeface="Amatic SC" panose="00000500000000000000" pitchFamily="2" charset="-79"/>
                        </a:rPr>
                        <a:t>where</a:t>
                      </a:r>
                      <a:r>
                        <a:rPr lang="en-US" sz="1400" b="1" dirty="0">
                          <a:solidFill>
                            <a:srgbClr val="CC66FF"/>
                          </a:solidFill>
                          <a:latin typeface="Amatic SC" panose="00000500000000000000" pitchFamily="2" charset="-79"/>
                          <a:cs typeface="Amatic SC" panose="00000500000000000000" pitchFamily="2" charset="-79"/>
                        </a:rPr>
                        <a:t> people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why</a:t>
                      </a:r>
                      <a:r>
                        <a:rPr lang="en-US" sz="1400" b="1" dirty="0">
                          <a:solidFill>
                            <a:srgbClr val="00B0F0"/>
                          </a:solidFill>
                          <a:latin typeface="Amatic SC" panose="00000500000000000000" pitchFamily="2" charset="-79"/>
                          <a:cs typeface="Amatic SC" panose="00000500000000000000" pitchFamily="2" charset="-79"/>
                        </a:rPr>
                        <a:t> we love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F0"/>
                          </a:solidFill>
                          <a:latin typeface="Amatic SC" panose="00000500000000000000" pitchFamily="2" charset="-79"/>
                          <a:cs typeface="Amatic SC" panose="00000500000000000000" pitchFamily="2" charset="-79"/>
                        </a:rPr>
                        <a:t>I wonder </a:t>
                      </a:r>
                      <a:r>
                        <a:rPr lang="en-US" sz="1400" b="1" u="sng" dirty="0">
                          <a:solidFill>
                            <a:srgbClr val="00B0F0"/>
                          </a:solidFill>
                          <a:latin typeface="Amatic SC" panose="00000500000000000000" pitchFamily="2" charset="-79"/>
                          <a:cs typeface="Amatic SC" panose="00000500000000000000" pitchFamily="2" charset="-79"/>
                        </a:rPr>
                        <a:t>when</a:t>
                      </a:r>
                      <a:r>
                        <a:rPr lang="en-US" sz="1400" b="1" dirty="0">
                          <a:solidFill>
                            <a:srgbClr val="00B0F0"/>
                          </a:solidFill>
                          <a:latin typeface="Amatic SC" panose="00000500000000000000" pitchFamily="2" charset="-79"/>
                          <a:cs typeface="Amatic SC" panose="00000500000000000000" pitchFamily="2" charset="-79"/>
                        </a:rPr>
                        <a:t> was 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Work</a:t>
                      </a:r>
                      <a:r>
                        <a:rPr lang="en-US" sz="800" i="1" baseline="0" dirty="0"/>
                        <a:t> will be displayed in the classroom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l">
                        <a:buFont typeface="Arial" panose="020B0604020202020204" pitchFamily="34" charset="0"/>
                        <a:buChar char="•"/>
                      </a:pPr>
                      <a:r>
                        <a:rPr lang="en-GB" sz="1000" dirty="0">
                          <a:solidFill>
                            <a:schemeClr val="tx1"/>
                          </a:solidFill>
                          <a:latin typeface="+mj-lt"/>
                        </a:rPr>
                        <a:t> Join in with songs &amp; rhymes</a:t>
                      </a:r>
                    </a:p>
                    <a:p>
                      <a:pPr marL="171450" indent="-171450" algn="l">
                        <a:buFont typeface="Arial" panose="020B0604020202020204" pitchFamily="34" charset="0"/>
                        <a:buChar char="•"/>
                      </a:pPr>
                      <a:r>
                        <a:rPr lang="en-GB" sz="1000" dirty="0">
                          <a:solidFill>
                            <a:schemeClr val="tx1"/>
                          </a:solidFill>
                          <a:latin typeface="+mj-lt"/>
                        </a:rPr>
                        <a:t>Build</a:t>
                      </a:r>
                      <a:r>
                        <a:rPr lang="en-GB" sz="1000" baseline="0" dirty="0">
                          <a:solidFill>
                            <a:schemeClr val="tx1"/>
                          </a:solidFill>
                          <a:latin typeface="+mj-lt"/>
                        </a:rPr>
                        <a:t> stories around toys (small world) use available props to support role play</a:t>
                      </a:r>
                      <a:endParaRPr lang="en-GB" sz="1000" dirty="0">
                        <a:solidFill>
                          <a:schemeClr val="tx1"/>
                        </a:solidFill>
                        <a:latin typeface="+mj-lt"/>
                      </a:endParaRPr>
                    </a:p>
                    <a:p>
                      <a:pPr marL="171450" indent="-171450" algn="l">
                        <a:buFont typeface="Arial" panose="020B0604020202020204" pitchFamily="34" charset="0"/>
                        <a:buChar char="•"/>
                      </a:pPr>
                      <a:r>
                        <a:rPr lang="en-GB" sz="1000" dirty="0">
                          <a:solidFill>
                            <a:schemeClr val="tx1"/>
                          </a:solidFill>
                          <a:latin typeface="+mj-lt"/>
                        </a:rPr>
                        <a:t>Build models using construction equipment.</a:t>
                      </a:r>
                      <a:endParaRPr lang="en-US" sz="1000" dirty="0">
                        <a:solidFill>
                          <a:schemeClr val="tx1"/>
                        </a:solidFill>
                        <a:latin typeface="+mj-lt"/>
                      </a:endParaRPr>
                    </a:p>
                    <a:p>
                      <a:pPr marL="171450" indent="-171450" algn="l">
                        <a:buFont typeface="Arial" panose="020B0604020202020204" pitchFamily="34" charset="0"/>
                        <a:buChar char="•"/>
                      </a:pPr>
                      <a:r>
                        <a:rPr lang="en-US" sz="1000" dirty="0">
                          <a:solidFill>
                            <a:schemeClr val="tx1"/>
                          </a:solidFill>
                          <a:latin typeface="+mj-lt"/>
                        </a:rPr>
                        <a:t>Exploring sounds and how they can be changed, tapping out of simple rhythms. </a:t>
                      </a:r>
                    </a:p>
                    <a:p>
                      <a:pPr marL="171450" indent="-171450" algn="l">
                        <a:buFont typeface="Arial" panose="020B0604020202020204" pitchFamily="34" charset="0"/>
                        <a:buChar char="•"/>
                      </a:pPr>
                      <a:r>
                        <a:rPr lang="en-US" sz="1000" dirty="0">
                          <a:solidFill>
                            <a:schemeClr val="tx1"/>
                          </a:solidFill>
                          <a:latin typeface="+mj-lt"/>
                        </a:rPr>
                        <a:t>Play pitch matching games, humming or</a:t>
                      </a:r>
                      <a:r>
                        <a:rPr lang="en-US" sz="1000" baseline="0" dirty="0">
                          <a:solidFill>
                            <a:schemeClr val="tx1"/>
                          </a:solidFill>
                          <a:latin typeface="+mj-lt"/>
                        </a:rPr>
                        <a:t> singing</a:t>
                      </a:r>
                      <a:endParaRPr lang="en-US" sz="1000" dirty="0">
                        <a:solidFill>
                          <a:schemeClr val="tx1"/>
                        </a:solidFill>
                        <a:latin typeface="+mj-lt"/>
                      </a:endParaRPr>
                    </a:p>
                    <a:p>
                      <a:pPr marL="171450" indent="-171450" algn="l">
                        <a:buFont typeface="Arial" panose="020B0604020202020204" pitchFamily="34" charset="0"/>
                        <a:buChar char="•"/>
                      </a:pPr>
                      <a:r>
                        <a:rPr lang="en-GB" sz="1000" kern="1200" dirty="0">
                          <a:solidFill>
                            <a:schemeClr val="tx1"/>
                          </a:solidFill>
                          <a:effectLst/>
                          <a:latin typeface="+mj-lt"/>
                          <a:ea typeface="+mn-ea"/>
                          <a:cs typeface="+mn-cs"/>
                        </a:rPr>
                        <a:t>To draw a self-portrait</a:t>
                      </a:r>
                    </a:p>
                    <a:p>
                      <a:pPr marL="171450" indent="-171450" algn="l">
                        <a:buFont typeface="Arial" panose="020B0604020202020204" pitchFamily="34" charset="0"/>
                        <a:buChar char="•"/>
                      </a:pPr>
                      <a:r>
                        <a:rPr lang="en-GB" sz="1000" kern="1200" dirty="0">
                          <a:solidFill>
                            <a:schemeClr val="tx1"/>
                          </a:solidFill>
                          <a:effectLst/>
                          <a:latin typeface="+mj-lt"/>
                          <a:ea typeface="+mn-ea"/>
                          <a:cs typeface="+mn-cs"/>
                        </a:rPr>
                        <a:t>Paint a selfie for the Hall display</a:t>
                      </a:r>
                    </a:p>
                    <a:p>
                      <a:pPr marL="171450" indent="-171450" algn="l">
                        <a:buFont typeface="Arial" panose="020B0604020202020204" pitchFamily="34" charset="0"/>
                        <a:buChar char="•"/>
                      </a:pPr>
                      <a:r>
                        <a:rPr lang="en-GB" sz="1000" kern="1200" dirty="0">
                          <a:solidFill>
                            <a:schemeClr val="tx1"/>
                          </a:solidFill>
                          <a:effectLst/>
                          <a:latin typeface="+mj-lt"/>
                          <a:ea typeface="+mn-ea"/>
                          <a:cs typeface="+mn-cs"/>
                        </a:rPr>
                        <a:t>Collage of their face using placement and arrangement</a:t>
                      </a:r>
                    </a:p>
                    <a:p>
                      <a:pPr marL="171450" indent="-171450" algn="l">
                        <a:buFont typeface="Arial" panose="020B0604020202020204" pitchFamily="34" charset="0"/>
                        <a:buChar char="•"/>
                      </a:pPr>
                      <a:r>
                        <a:rPr lang="en-GB" sz="1000" kern="1200" dirty="0">
                          <a:solidFill>
                            <a:schemeClr val="tx1"/>
                          </a:solidFill>
                          <a:effectLst/>
                          <a:latin typeface="+mj-lt"/>
                          <a:ea typeface="+mn-ea"/>
                          <a:cs typeface="+mn-cs"/>
                        </a:rPr>
                        <a:t>To do an observational drawing of a pet</a:t>
                      </a:r>
                    </a:p>
                    <a:p>
                      <a:pPr marL="171450" indent="-171450" algn="l">
                        <a:buFont typeface="Arial" panose="020B0604020202020204" pitchFamily="34" charset="0"/>
                        <a:buChar char="•"/>
                      </a:pPr>
                      <a:r>
                        <a:rPr lang="en-GB" sz="1000" kern="1200" dirty="0">
                          <a:solidFill>
                            <a:schemeClr val="tx1"/>
                          </a:solidFill>
                          <a:effectLst/>
                          <a:latin typeface="+mj-lt"/>
                          <a:ea typeface="+mn-ea"/>
                          <a:cs typeface="+mn-cs"/>
                        </a:rPr>
                        <a:t>Feelings: taking photos of children acting out emotions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rPr>
                        <a:t>Use different textures and materials to make firework</a:t>
                      </a:r>
                      <a:r>
                        <a:rPr lang="en-GB" sz="1000" baseline="0" dirty="0">
                          <a:solidFill>
                            <a:schemeClr val="tx1"/>
                          </a:solidFill>
                          <a:latin typeface="+mj-lt"/>
                        </a:rPr>
                        <a:t> pictures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Junk modelling, take picture of children’s creations and record them explaining what they did.</a:t>
                      </a:r>
                      <a:endParaRPr lang="en-GB" sz="1000" baseline="0" dirty="0">
                        <a:solidFill>
                          <a:schemeClr val="tx1"/>
                        </a:solidFill>
                        <a:latin typeface="+mj-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rPr>
                        <a:t>Listen to music and make their own dances in response.</a:t>
                      </a:r>
                    </a:p>
                    <a:p>
                      <a:pPr marL="171450" indent="-171450" algn="l">
                        <a:lnSpc>
                          <a:spcPct val="100000"/>
                        </a:lnSpc>
                        <a:spcBef>
                          <a:spcPts val="0"/>
                        </a:spcBef>
                        <a:spcAft>
                          <a:spcPts val="0"/>
                        </a:spcAft>
                        <a:buFont typeface="Arial" panose="020B0604020202020204" pitchFamily="34" charset="0"/>
                        <a:buChar char="•"/>
                      </a:pPr>
                      <a:r>
                        <a:rPr lang="en-US" sz="1000" dirty="0">
                          <a:solidFill>
                            <a:schemeClr val="tx1"/>
                          </a:solidFill>
                          <a:latin typeface="+mj-lt"/>
                        </a:rPr>
                        <a:t>Christmas decorations, Christmas cards, Divas, Christmas songs/poems</a:t>
                      </a:r>
                      <a:endParaRPr lang="en-GB" sz="1000" dirty="0">
                        <a:solidFill>
                          <a:schemeClr val="tx1"/>
                        </a:solidFill>
                        <a:latin typeface="+mj-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rPr>
                        <a:t> </a:t>
                      </a:r>
                      <a:r>
                        <a:rPr lang="en-US" sz="1000" dirty="0">
                          <a:solidFill>
                            <a:schemeClr val="tx1"/>
                          </a:solidFill>
                          <a:latin typeface="+mj-lt"/>
                        </a:rPr>
                        <a:t>The use of story maps, props, puppets &amp; story bags will encourage children to retell, invent and adapt stories.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Teach children different techniques for joining materials, such as how to use adhesive tape and different sorts of glue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Role Play of The Nativity </a:t>
                      </a:r>
                      <a:endParaRPr lang="en-US" sz="1000" kern="1200" dirty="0">
                        <a:solidFill>
                          <a:schemeClr val="tx1"/>
                        </a:solidFill>
                        <a:effectLst/>
                        <a:latin typeface="+mj-lt"/>
                        <a:ea typeface="+mn-ea"/>
                        <a:cs typeface="+mn-cs"/>
                      </a:endParaRPr>
                    </a:p>
                    <a:p>
                      <a:pPr marL="171450" indent="-171450" algn="l">
                        <a:lnSpc>
                          <a:spcPct val="100000"/>
                        </a:lnSpc>
                        <a:spcBef>
                          <a:spcPts val="0"/>
                        </a:spcBef>
                        <a:spcAft>
                          <a:spcPts val="0"/>
                        </a:spcAft>
                        <a:buFont typeface="Arial" panose="020B0604020202020204" pitchFamily="34" charset="0"/>
                        <a:buChar char="•"/>
                      </a:pPr>
                      <a:r>
                        <a:rPr lang="en-GB" sz="1000" kern="1200" dirty="0">
                          <a:solidFill>
                            <a:schemeClr val="tx1"/>
                          </a:solidFill>
                          <a:effectLst/>
                          <a:latin typeface="+mj-lt"/>
                          <a:ea typeface="+mn-ea"/>
                          <a:cs typeface="+mn-cs"/>
                        </a:rPr>
                        <a:t>Natural art in Forest school – Clay faces – Autumnal art, Sticks and hedgehogs</a:t>
                      </a:r>
                    </a:p>
                    <a:p>
                      <a:pPr marL="171450" indent="-171450" algn="l">
                        <a:lnSpc>
                          <a:spcPct val="100000"/>
                        </a:lnSpc>
                        <a:spcBef>
                          <a:spcPts val="0"/>
                        </a:spcBef>
                        <a:spcAft>
                          <a:spcPts val="0"/>
                        </a:spcAft>
                        <a:buFont typeface="Arial" panose="020B0604020202020204" pitchFamily="34" charset="0"/>
                        <a:buChar char="•"/>
                      </a:pPr>
                      <a:r>
                        <a:rPr lang="en-GB" sz="1000" kern="1200" dirty="0">
                          <a:solidFill>
                            <a:schemeClr val="tx1"/>
                          </a:solidFill>
                          <a:effectLst/>
                          <a:latin typeface="+mj-lt"/>
                          <a:ea typeface="+mn-ea"/>
                          <a:cs typeface="+mn-cs"/>
                        </a:rPr>
                        <a:t>Music: </a:t>
                      </a:r>
                      <a:r>
                        <a:rPr lang="en-GB" sz="1000" kern="1200">
                          <a:solidFill>
                            <a:schemeClr val="tx1"/>
                          </a:solidFill>
                          <a:effectLst/>
                          <a:latin typeface="+mj-lt"/>
                          <a:ea typeface="+mn-ea"/>
                          <a:cs typeface="+mn-cs"/>
                        </a:rPr>
                        <a:t>Christmas Songs</a:t>
                      </a:r>
                      <a:endParaRPr lang="en-GB" sz="1000" kern="1200" dirty="0">
                        <a:solidFill>
                          <a:schemeClr val="tx1"/>
                        </a:solidFill>
                        <a:effectLst/>
                        <a:latin typeface="+mj-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spcBef>
                          <a:spcPts val="0"/>
                        </a:spcBef>
                        <a:spcAft>
                          <a:spcPts val="0"/>
                        </a:spcAft>
                        <a:buFont typeface="Arial" panose="020B0604020202020204" pitchFamily="34" charset="0"/>
                        <a:buChar char="•"/>
                      </a:pPr>
                      <a:r>
                        <a:rPr lang="en-GB" sz="1000" dirty="0">
                          <a:solidFill>
                            <a:schemeClr val="tx1"/>
                          </a:solidFill>
                          <a:latin typeface="+mj-lt"/>
                        </a:rPr>
                        <a:t>Junk modelling – large scale transport (loose parts)</a:t>
                      </a:r>
                      <a:endParaRPr lang="en-GB" sz="1000" baseline="0" dirty="0">
                        <a:solidFill>
                          <a:schemeClr val="tx1"/>
                        </a:solidFill>
                        <a:latin typeface="+mj-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a:solidFill>
                            <a:schemeClr val="tx1"/>
                          </a:solidFill>
                          <a:latin typeface="+mj-lt"/>
                        </a:rPr>
                        <a:t>I can explore how colour can be changed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Shadow Puppets </a:t>
                      </a:r>
                      <a:endParaRPr lang="en-GB" sz="1000" baseline="0" dirty="0">
                        <a:solidFill>
                          <a:schemeClr val="tx1"/>
                        </a:solidFill>
                        <a:latin typeface="+mj-lt"/>
                      </a:endParaRPr>
                    </a:p>
                    <a:p>
                      <a:pPr marL="171450" indent="-171450" algn="l">
                        <a:lnSpc>
                          <a:spcPct val="100000"/>
                        </a:lnSpc>
                        <a:spcBef>
                          <a:spcPts val="0"/>
                        </a:spcBef>
                        <a:spcAft>
                          <a:spcPts val="0"/>
                        </a:spcAft>
                        <a:buFont typeface="Arial" panose="020B0604020202020204" pitchFamily="34" charset="0"/>
                        <a:buChar char="•"/>
                      </a:pPr>
                      <a:r>
                        <a:rPr lang="en-GB" sz="1000" baseline="0" dirty="0">
                          <a:solidFill>
                            <a:schemeClr val="tx1"/>
                          </a:solidFill>
                          <a:latin typeface="+mj-lt"/>
                        </a:rPr>
                        <a:t>I can talk about a famous artist</a:t>
                      </a:r>
                      <a:r>
                        <a:rPr lang="en-GB" sz="1000" dirty="0">
                          <a:solidFill>
                            <a:schemeClr val="tx1"/>
                          </a:solidFill>
                          <a:latin typeface="+mj-lt"/>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Making lanterns, Chinese writing, puppet making, Chinese music and composition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Drama conventions through literacy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Making wheeled models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The Naughty bus – photo story using </a:t>
                      </a:r>
                      <a:r>
                        <a:rPr lang="en-GB" sz="1000" kern="1200" dirty="0" err="1">
                          <a:solidFill>
                            <a:schemeClr val="tx1"/>
                          </a:solidFill>
                          <a:effectLst/>
                          <a:latin typeface="+mj-lt"/>
                          <a:ea typeface="+mn-ea"/>
                          <a:cs typeface="+mn-cs"/>
                        </a:rPr>
                        <a:t>ipads</a:t>
                      </a:r>
                      <a:r>
                        <a:rPr lang="en-GB" sz="1000" kern="1200" dirty="0">
                          <a:solidFill>
                            <a:schemeClr val="tx1"/>
                          </a:solidFill>
                          <a:effectLst/>
                          <a:latin typeface="+mj-lt"/>
                          <a:ea typeface="+mn-ea"/>
                          <a:cs typeface="+mn-cs"/>
                        </a:rPr>
                        <a:t> and cameras</a:t>
                      </a:r>
                      <a:endParaRPr lang="en-US" sz="1000" dirty="0">
                        <a:solidFill>
                          <a:schemeClr val="tx1"/>
                        </a:solidFill>
                        <a:latin typeface="+mj-lt"/>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To learn the names of different tools and techniques that can be used to create Art. </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lang="en-US" sz="1000" dirty="0">
                        <a:solidFill>
                          <a:schemeClr val="tx1"/>
                        </a:solidFill>
                        <a:latin typeface="+mj-lt"/>
                      </a:endParaRP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 </a:t>
                      </a:r>
                      <a:endParaRPr lang="en-GB"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spcBef>
                          <a:spcPts val="0"/>
                        </a:spcBef>
                        <a:spcAft>
                          <a:spcPts val="0"/>
                        </a:spcAft>
                        <a:buFont typeface="Arial" panose="020B0604020202020204" pitchFamily="34" charset="0"/>
                        <a:buChar char="•"/>
                      </a:pPr>
                      <a:r>
                        <a:rPr lang="en-GB" sz="1000" dirty="0">
                          <a:solidFill>
                            <a:schemeClr val="tx1"/>
                          </a:solidFill>
                          <a:latin typeface="+mj-lt"/>
                        </a:rPr>
                        <a:t>Make different textures; make  patterns using different colours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rPr>
                        <a:t>Children will explore ways to protect the growing of plants by designing scarecrows.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Mother’s Day crafts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Artwork themed around chosen country</a:t>
                      </a:r>
                      <a:endParaRPr lang="en-US" sz="1000" baseline="0" dirty="0">
                        <a:solidFill>
                          <a:schemeClr val="tx1"/>
                        </a:solidFill>
                        <a:latin typeface="+mj-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rPr>
                        <a:t>Learn a traditional song and dance and perform it / </a:t>
                      </a:r>
                      <a:r>
                        <a:rPr lang="en-US" sz="1000" dirty="0">
                          <a:solidFill>
                            <a:schemeClr val="tx1"/>
                          </a:solidFill>
                          <a:latin typeface="+mj-lt"/>
                        </a:rPr>
                        <a:t>Encourage children to create their own music.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Exploration of other countries – dressing up in different costumes Easter crafts printing, patterns on Easter eggs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I can combine media to make a collage (collage chick)</a:t>
                      </a:r>
                      <a:endParaRPr lang="en-GB" sz="1000" dirty="0">
                        <a:solidFill>
                          <a:schemeClr val="tx1"/>
                        </a:solidFill>
                        <a:latin typeface="+mj-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Drama conventions through literacy</a:t>
                      </a:r>
                      <a:endParaRPr lang="en-US" sz="1000" dirty="0">
                        <a:solidFill>
                          <a:schemeClr val="tx1"/>
                        </a:solidFill>
                        <a:latin typeface="+mj-lt"/>
                      </a:endParaRP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endParaRPr lang="en-GB"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rPr>
                        <a:t>Collage-farm animals / Making houses. </a:t>
                      </a:r>
                      <a:r>
                        <a:rPr lang="en-US" sz="1000" dirty="0">
                          <a:solidFill>
                            <a:schemeClr val="tx1"/>
                          </a:solidFill>
                          <a:latin typeface="+mj-lt"/>
                        </a:rPr>
                        <a:t>Pastel drawings, Life cycles, )</a:t>
                      </a:r>
                      <a:endParaRPr lang="en-GB" sz="1000" dirty="0">
                        <a:solidFill>
                          <a:schemeClr val="tx1"/>
                        </a:solidFill>
                        <a:latin typeface="+mj-lt"/>
                      </a:endParaRPr>
                    </a:p>
                    <a:p>
                      <a:pPr marL="171450" indent="-171450" algn="l">
                        <a:buFont typeface="Arial" panose="020B0604020202020204" pitchFamily="34" charset="0"/>
                        <a:buChar char="•"/>
                      </a:pPr>
                      <a:r>
                        <a:rPr lang="en-US" sz="1000" dirty="0">
                          <a:solidFill>
                            <a:schemeClr val="tx1"/>
                          </a:solidFill>
                          <a:latin typeface="+mj-lt"/>
                        </a:rPr>
                        <a:t>Junk modelling, houses, bridges boats and transport. </a:t>
                      </a:r>
                    </a:p>
                    <a:p>
                      <a:pPr marL="171450" indent="-171450" algn="l">
                        <a:buFont typeface="Arial" panose="020B0604020202020204" pitchFamily="34" charset="0"/>
                        <a:buChar char="•"/>
                      </a:pPr>
                      <a:r>
                        <a:rPr lang="en-US" sz="1000" dirty="0">
                          <a:solidFill>
                            <a:schemeClr val="tx1"/>
                          </a:solidFill>
                          <a:latin typeface="+mj-lt"/>
                        </a:rPr>
                        <a:t>Provide children with a range of materials for children to construct with.</a:t>
                      </a:r>
                      <a:endParaRPr lang="en-US" sz="1000" baseline="0" dirty="0">
                        <a:solidFill>
                          <a:schemeClr val="tx1"/>
                        </a:solidFill>
                        <a:latin typeface="+mj-lt"/>
                      </a:endParaRPr>
                    </a:p>
                    <a:p>
                      <a:pPr marL="171450" indent="-171450" algn="l">
                        <a:buFont typeface="Arial" panose="020B0604020202020204" pitchFamily="34" charset="0"/>
                        <a:buChar char="•"/>
                      </a:pPr>
                      <a:r>
                        <a:rPr lang="en-US" sz="1000" baseline="0" dirty="0">
                          <a:solidFill>
                            <a:schemeClr val="tx1"/>
                          </a:solidFill>
                          <a:latin typeface="+mj-lt"/>
                        </a:rPr>
                        <a:t>The most magnificent thing – for an animal</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Drama conventions through literacy</a:t>
                      </a:r>
                      <a:endParaRPr lang="en-US" sz="1000" dirty="0">
                        <a:solidFill>
                          <a:schemeClr val="tx1"/>
                        </a:solidFill>
                        <a:latin typeface="+mj-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Andy Goldsworthy</a:t>
                      </a:r>
                      <a:r>
                        <a:rPr lang="en-GB" sz="1000" kern="1200" baseline="0" dirty="0">
                          <a:solidFill>
                            <a:schemeClr val="tx1"/>
                          </a:solidFill>
                          <a:effectLst/>
                          <a:latin typeface="+mj-lt"/>
                          <a:ea typeface="+mn-ea"/>
                          <a:cs typeface="+mn-cs"/>
                        </a:rPr>
                        <a:t> natural art</a:t>
                      </a:r>
                      <a:endParaRPr lang="en-GB" sz="1000" kern="1200" dirty="0">
                        <a:solidFill>
                          <a:schemeClr val="tx1"/>
                        </a:solidFill>
                        <a:effectLst/>
                        <a:latin typeface="+mj-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schemeClr val="tx1"/>
                          </a:solidFill>
                          <a:latin typeface="+mj-lt"/>
                        </a:rPr>
                        <a:t>Combining music and art through music Carnival of the </a:t>
                      </a:r>
                      <a:r>
                        <a:rPr lang="en-GB" sz="1000" dirty="0" err="1">
                          <a:solidFill>
                            <a:schemeClr val="tx1"/>
                          </a:solidFill>
                          <a:latin typeface="+mj-lt"/>
                        </a:rPr>
                        <a:t>anim</a:t>
                      </a:r>
                      <a:endParaRPr lang="en-GB" sz="1000" dirty="0">
                        <a:solidFill>
                          <a:schemeClr val="tx1"/>
                        </a:solidFill>
                        <a:latin typeface="+mj-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Water pictures, collage, shading by adding black or white, </a:t>
                      </a:r>
                      <a:r>
                        <a:rPr lang="en-US" sz="1000" dirty="0" err="1">
                          <a:solidFill>
                            <a:schemeClr val="tx1"/>
                          </a:solidFill>
                          <a:latin typeface="+mj-lt"/>
                        </a:rPr>
                        <a:t>colour</a:t>
                      </a:r>
                      <a:r>
                        <a:rPr lang="en-US" sz="1000" dirty="0">
                          <a:solidFill>
                            <a:schemeClr val="tx1"/>
                          </a:solidFill>
                          <a:latin typeface="+mj-lt"/>
                        </a:rPr>
                        <a:t> mixing for </a:t>
                      </a:r>
                      <a:r>
                        <a:rPr lang="en-GB" sz="1000" dirty="0">
                          <a:solidFill>
                            <a:schemeClr val="tx1"/>
                          </a:solidFill>
                          <a:latin typeface="+mj-lt"/>
                        </a:rPr>
                        <a:t>under the sea pictures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solidFill>
                            <a:schemeClr val="tx1"/>
                          </a:solidFill>
                          <a:latin typeface="+mj-lt"/>
                        </a:rPr>
                        <a:t>Making models</a:t>
                      </a:r>
                      <a:r>
                        <a:rPr lang="en-US" sz="1000" baseline="0" dirty="0">
                          <a:solidFill>
                            <a:schemeClr val="tx1"/>
                          </a:solidFill>
                          <a:latin typeface="+mj-lt"/>
                        </a:rPr>
                        <a:t> from recycled materials: link to keeping our sea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lgn="l">
                        <a:buFont typeface="Arial" panose="020B0604020202020204" pitchFamily="34" charset="0"/>
                        <a:buChar char="•"/>
                      </a:pPr>
                      <a:r>
                        <a:rPr lang="en-US" sz="1000" dirty="0">
                          <a:solidFill>
                            <a:schemeClr val="tx1"/>
                          </a:solidFill>
                          <a:latin typeface="+mj-lt"/>
                        </a:rPr>
                        <a:t>Father’s </a:t>
                      </a:r>
                    </a:p>
                    <a:p>
                      <a:pPr marL="171450" indent="-171450" algn="l">
                        <a:buFont typeface="Arial" panose="020B0604020202020204" pitchFamily="34" charset="0"/>
                        <a:buChar char="•"/>
                      </a:pPr>
                      <a:r>
                        <a:rPr lang="en-US" sz="1000" dirty="0">
                          <a:solidFill>
                            <a:schemeClr val="tx1"/>
                          </a:solidFill>
                          <a:latin typeface="+mj-lt"/>
                        </a:rPr>
                        <a:t>Day Crafts </a:t>
                      </a:r>
                    </a:p>
                    <a:p>
                      <a:pPr marL="171450" indent="-171450" algn="l">
                        <a:buFont typeface="Arial" panose="020B0604020202020204" pitchFamily="34" charset="0"/>
                        <a:buChar char="•"/>
                      </a:pPr>
                      <a:r>
                        <a:rPr lang="en-US" sz="1000" baseline="0" dirty="0">
                          <a:solidFill>
                            <a:schemeClr val="tx1"/>
                          </a:solidFill>
                          <a:latin typeface="+mj-lt"/>
                        </a:rPr>
                        <a:t>Building castles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For children to be able to safely construct with a purpose and evaluate their designs.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To use a range of props to support and enhance role play. </a:t>
                      </a:r>
                    </a:p>
                    <a:p>
                      <a:pPr marL="171450" indent="-171450" algn="l">
                        <a:buFont typeface="Arial" panose="020B0604020202020204" pitchFamily="34" charset="0"/>
                        <a:buChar char="•"/>
                      </a:pPr>
                      <a:r>
                        <a:rPr lang="en-GB" sz="1000" kern="1200" dirty="0">
                          <a:solidFill>
                            <a:schemeClr val="tx1"/>
                          </a:solidFill>
                          <a:effectLst/>
                          <a:latin typeface="+mj-lt"/>
                          <a:ea typeface="+mn-ea"/>
                          <a:cs typeface="+mn-cs"/>
                        </a:rPr>
                        <a:t>Selects tools and techniques needed to shape, assemble and join materials they are using.</a:t>
                      </a:r>
                      <a:r>
                        <a:rPr lang="en-GB" sz="1000" b="1" kern="1200" dirty="0">
                          <a:solidFill>
                            <a:schemeClr val="tx1"/>
                          </a:solidFill>
                          <a:effectLst/>
                          <a:latin typeface="+mj-lt"/>
                          <a:ea typeface="+mn-ea"/>
                          <a:cs typeface="+mn-cs"/>
                        </a:rPr>
                        <a:t> </a:t>
                      </a:r>
                      <a:endParaRPr lang="en-US" sz="1000" baseline="0" dirty="0">
                        <a:solidFill>
                          <a:schemeClr val="tx1"/>
                        </a:solidFill>
                        <a:latin typeface="+mj-lt"/>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mj-lt"/>
                          <a:ea typeface="+mn-ea"/>
                          <a:cs typeface="+mn-cs"/>
                        </a:rPr>
                        <a:t>Drama conventions through literacy</a:t>
                      </a:r>
                      <a:endParaRPr lang="en-US" sz="1000" dirty="0">
                        <a:solidFill>
                          <a:schemeClr val="tx1"/>
                        </a:solidFill>
                        <a:latin typeface="+mj-lt"/>
                      </a:endParaRPr>
                    </a:p>
                    <a:p>
                      <a:pPr marL="171450" indent="-171450" algn="l">
                        <a:buFont typeface="Arial" panose="020B0604020202020204" pitchFamily="34" charset="0"/>
                        <a:buChar char="•"/>
                      </a:pPr>
                      <a:endParaRPr lang="en-GB"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353800" y="5324284"/>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38568" y="28910"/>
            <a:ext cx="511050" cy="511050"/>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51937" y="82240"/>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pic>
        <p:nvPicPr>
          <p:cNvPr id="11" name="Picture 2">
            <a:extLst>
              <a:ext uri="{FF2B5EF4-FFF2-40B4-BE49-F238E27FC236}">
                <a16:creationId xmlns:a16="http://schemas.microsoft.com/office/drawing/2014/main" id="{C5269CA1-ADE8-430B-B0AC-50456FAB162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4038" t="12099" r="13494" b="7421"/>
          <a:stretch/>
        </p:blipFill>
        <p:spPr bwMode="auto">
          <a:xfrm>
            <a:off x="838200" y="130862"/>
            <a:ext cx="612223" cy="71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3067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21-22</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86586501"/>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419419" y="179179"/>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pic>
        <p:nvPicPr>
          <p:cNvPr id="15" name="Picture 2">
            <a:extLst>
              <a:ext uri="{FF2B5EF4-FFF2-40B4-BE49-F238E27FC236}">
                <a16:creationId xmlns:a16="http://schemas.microsoft.com/office/drawing/2014/main" id="{46DC4FE8-9A80-427B-A26B-B11326E1894B}"/>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4038" t="12099" r="13494" b="7421"/>
          <a:stretch/>
        </p:blipFill>
        <p:spPr bwMode="auto">
          <a:xfrm>
            <a:off x="841513" y="134727"/>
            <a:ext cx="721190" cy="844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6846</TotalTime>
  <Words>10414</Words>
  <Application>Microsoft Office PowerPoint</Application>
  <PresentationFormat>Widescreen</PresentationFormat>
  <Paragraphs>1184</Paragraphs>
  <Slides>17</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Adler</vt:lpstr>
      <vt:lpstr>Calibri Light</vt:lpstr>
      <vt:lpstr>Courier New</vt:lpstr>
      <vt:lpstr>Arial</vt:lpstr>
      <vt:lpstr>Wingdings</vt:lpstr>
      <vt:lpstr>Amatic SC</vt:lpstr>
      <vt:lpstr>Acumin Pro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Katie Uzzell</cp:lastModifiedBy>
  <cp:revision>189</cp:revision>
  <cp:lastPrinted>2021-07-16T10:36:20Z</cp:lastPrinted>
  <dcterms:created xsi:type="dcterms:W3CDTF">2021-06-03T07:59:39Z</dcterms:created>
  <dcterms:modified xsi:type="dcterms:W3CDTF">2021-08-20T16:41:53Z</dcterms:modified>
</cp:coreProperties>
</file>